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303" r:id="rId3"/>
    <p:sldId id="261" r:id="rId4"/>
    <p:sldId id="288" r:id="rId5"/>
    <p:sldId id="263" r:id="rId6"/>
    <p:sldId id="290" r:id="rId7"/>
    <p:sldId id="297" r:id="rId8"/>
    <p:sldId id="291" r:id="rId9"/>
    <p:sldId id="298" r:id="rId10"/>
    <p:sldId id="292" r:id="rId11"/>
    <p:sldId id="299" r:id="rId12"/>
    <p:sldId id="302" r:id="rId13"/>
    <p:sldId id="300" r:id="rId14"/>
    <p:sldId id="294" r:id="rId15"/>
    <p:sldId id="301" r:id="rId16"/>
    <p:sldId id="295" r:id="rId17"/>
    <p:sldId id="283" r:id="rId18"/>
    <p:sldId id="296" r:id="rId19"/>
    <p:sldId id="284" r:id="rId20"/>
    <p:sldId id="287" r:id="rId21"/>
    <p:sldId id="286" r:id="rId22"/>
    <p:sldId id="265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6" userDrawn="1">
          <p15:clr>
            <a:srgbClr val="A4A3A4"/>
          </p15:clr>
        </p15:guide>
        <p15:guide id="2" pos="7355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5" pos="574" userDrawn="1">
          <p15:clr>
            <a:srgbClr val="A4A3A4"/>
          </p15:clr>
        </p15:guide>
        <p15:guide id="6" pos="7106" userDrawn="1">
          <p15:clr>
            <a:srgbClr val="A4A3A4"/>
          </p15:clr>
        </p15:guide>
        <p15:guide id="7" orient="horz" pos="3770" userDrawn="1">
          <p15:clr>
            <a:srgbClr val="A4A3A4"/>
          </p15:clr>
        </p15:guide>
        <p15:guide id="8" orient="horz" pos="68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신강식" initials="신" lastIdx="2" clrIdx="0">
    <p:extLst>
      <p:ext uri="{19B8F6BF-5375-455C-9EA6-DF929625EA0E}">
        <p15:presenceInfo xmlns:p15="http://schemas.microsoft.com/office/powerpoint/2012/main" userId="신강식" providerId="None"/>
      </p:ext>
    </p:extLst>
  </p:cmAuthor>
  <p:cmAuthor id="2" name="강동현" initials="강" lastIdx="1" clrIdx="1">
    <p:extLst>
      <p:ext uri="{19B8F6BF-5375-455C-9EA6-DF929625EA0E}">
        <p15:presenceInfo xmlns:p15="http://schemas.microsoft.com/office/powerpoint/2012/main" userId="S::rkdehd63602@st.dima.ac.kr::e75b7a30-dc9e-45e2-8f86-93e22e4de75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CECE"/>
    <a:srgbClr val="AFABAB"/>
    <a:srgbClr val="767171"/>
    <a:srgbClr val="262626"/>
    <a:srgbClr val="A7A7A7"/>
    <a:srgbClr val="A3A3A3"/>
    <a:srgbClr val="999999"/>
    <a:srgbClr val="898989"/>
    <a:srgbClr val="8A8A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34" autoAdjust="0"/>
    <p:restoredTop sz="92356" autoAdjust="0"/>
  </p:normalViewPr>
  <p:slideViewPr>
    <p:cSldViewPr snapToGrid="0" showGuides="1">
      <p:cViewPr varScale="1">
        <p:scale>
          <a:sx n="115" d="100"/>
          <a:sy n="115" d="100"/>
        </p:scale>
        <p:origin x="288" y="108"/>
      </p:cViewPr>
      <p:guideLst>
        <p:guide orient="horz" pos="346"/>
        <p:guide pos="7355"/>
        <p:guide pos="325"/>
        <p:guide orient="horz" pos="3974"/>
        <p:guide pos="574"/>
        <p:guide pos="7106"/>
        <p:guide orient="horz" pos="3770"/>
        <p:guide orient="horz" pos="68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4B8B44-57C2-3960-1609-6A54376E2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B1AEA1-665A-8C44-0B4B-E99D2B9F3F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C00942-9504-2C42-4019-DE2CB70C0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D8E987-81FC-F789-626E-B22C66D46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F0DA95-8BD2-F781-6004-A1512FBA7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357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171A4C-4FEF-87D8-599B-647F1EE76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ED87CC-DE99-1B44-335F-24740B7E5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12ED22-52CD-9676-90AD-C76C5EE0C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C61A1-991B-D9EC-0DBE-089000567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A652CA-ACCA-5D78-E64C-AA74F133B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646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7FF0771-B064-17A7-460D-895ECAA61A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93E5FC-F6D6-AE24-C5FE-1D838C06A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3A8182-1952-F4C6-F3AF-B3E03AAC6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C59A47-5847-4E2D-785E-2BD938780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C4E602-EB48-51A1-A504-41A1AD2F6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152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58DE5D-1C7A-14EE-F778-FE55FCD0C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6265CD-E6B6-086B-B712-1897FFF59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7F8D74-20FB-419A-2298-32B39E698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E48385-091F-FEB2-6ED9-7407EC45F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CE8FCE-2789-FB7A-0D58-FDD353684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822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5A1D5-19E0-90DF-96F9-A47C6DEBF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ABA7C3-1E18-B183-44EB-CC4DDC0937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722BA0-CA70-4CE1-759A-FD8686765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47D5E1-0B61-6B66-6A4F-5DBCE2B48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71C8FC-59C0-2F2F-230C-79837BB3B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274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476B06-B7D7-5CF5-CCC6-593992138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FEC3D0-FCDA-3748-6DA5-269A4C34E8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AD34AAE-5C56-480F-9436-2DFFE65EF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77B166-FA29-21FB-4A60-E35211A02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9E84D9-5837-66A4-7160-B624F5E3A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B74053-346D-E35F-204D-1BC5328F0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729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393447-EFD9-13C3-2BA2-B577724B2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FA2039-6AB0-75D2-6420-690809F81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D1C710-0E5F-C0C4-769B-F11B02AA3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3D650FB-F5E0-2F75-58EC-2D1A4C6967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4F0F832-0591-CAE8-BB84-4346BB12D4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4B6E7C7-0024-BA66-D05A-40C8B0080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037DAFB-AADC-C212-F582-92310066B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4BDDE49-83EC-F976-6087-4512E46EB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16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FE6359-F9EF-75DF-273F-F12746E14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5F55737-0B0B-53FC-8D93-2C35232A8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B3FF02D-F894-2D2D-3189-CA89AFCF8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847036-B61E-720D-B68F-463E95D91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567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0ADC325-32ED-A488-57A7-1FF5926F4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538E12B-0BA7-99BA-7151-3D8E5CDDC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9C6E35-9476-3D70-8EDE-9B8CF51E6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794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3B88DD-1AEE-85D1-606E-D15771322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5559B8-5DF0-F56D-C39A-98BEF0B5C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7D76F7-0FD3-F8DE-20D8-DA34E5141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728B72-7EC0-C794-87DF-B1BD2C816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AE9B0D-A5E3-6321-D072-47FF4B71D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256183-2EF3-DBF5-CAFA-602A11DD4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70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E96F79-1FC1-5809-C0AC-427AB4414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4860E12-991D-10AE-6153-A80E79555E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A21C1A-683A-92FF-0C1F-BAD828696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1CFFF9-107A-C475-CC08-5E0557679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2818A1-CE49-87FD-C7D6-7C436440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72D1FD-1D95-C961-7CBA-B3943EE5A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583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83033A6-EDAF-E3C0-81EA-1FD1B6112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FEC76A-49D0-77C2-ACD8-B2BC374F1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DFD5E7-7C4F-FD98-8255-AA4B670FB5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785DF-817C-456F-8142-52B914C6507E}" type="datetimeFigureOut">
              <a:rPr lang="ko-KR" altLang="en-US" smtClean="0"/>
              <a:t>2023-06-17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EB6514-DBA1-E271-36C2-DB3D58F36B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6F0EDB-6441-5C59-7ABE-753ABA7AB0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D4709-68AD-42B6-8E64-C20DF2B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2637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다채로운 액체 아트">
            <a:extLst>
              <a:ext uri="{FF2B5EF4-FFF2-40B4-BE49-F238E27FC236}">
                <a16:creationId xmlns:a16="http://schemas.microsoft.com/office/drawing/2014/main" id="{425AB4A3-371B-9FA2-A5AE-1437E419A7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64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E866C31-4D3D-845E-C8BD-F20E9E50BEC6}"/>
              </a:ext>
            </a:extLst>
          </p:cNvPr>
          <p:cNvSpPr txBox="1"/>
          <p:nvPr/>
        </p:nvSpPr>
        <p:spPr>
          <a:xfrm>
            <a:off x="939115" y="2132027"/>
            <a:ext cx="5476814" cy="3845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lnSpc>
                <a:spcPct val="110000"/>
              </a:lnSpc>
              <a:defRPr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panose="020B0800000000000000" pitchFamily="34" charset="-127"/>
                <a:ea typeface="Noto Sans KR Bold" panose="020B0800000000000000" pitchFamily="34" charset="-127"/>
              </a:defRPr>
            </a:lvl1pPr>
          </a:lstStyle>
          <a:p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대덕인재개발원</a:t>
            </a:r>
            <a:endParaRPr lang="en-US" altLang="ko-KR" sz="2400" dirty="0">
              <a:solidFill>
                <a:schemeClr val="tx1">
                  <a:lumMod val="85000"/>
                  <a:lumOff val="1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FE7A21-7D2F-6579-80F1-C08EE7E74199}"/>
              </a:ext>
            </a:extLst>
          </p:cNvPr>
          <p:cNvSpPr txBox="1"/>
          <p:nvPr/>
        </p:nvSpPr>
        <p:spPr>
          <a:xfrm>
            <a:off x="878789" y="2489559"/>
            <a:ext cx="10908657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5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프로젝트 주제 선정 가이드</a:t>
            </a:r>
            <a:endParaRPr lang="en-US" altLang="ko-KR" sz="54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30F28D2-554B-F290-DC99-F3FEEF8D2C50}"/>
              </a:ext>
            </a:extLst>
          </p:cNvPr>
          <p:cNvSpPr txBox="1"/>
          <p:nvPr/>
        </p:nvSpPr>
        <p:spPr>
          <a:xfrm>
            <a:off x="939115" y="3557733"/>
            <a:ext cx="5992362" cy="2762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ko-KR" altLang="en-US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여러분의 성공적인 프로젝트를 기원합니다</a:t>
            </a:r>
            <a:r>
              <a:rPr lang="en-US" altLang="ko-KR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  <a:endParaRPr lang="en-US" altLang="ko-KR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121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20D788B-7E54-9761-155D-1B6FCE4DF3C9}"/>
              </a:ext>
            </a:extLst>
          </p:cNvPr>
          <p:cNvSpPr txBox="1"/>
          <p:nvPr/>
        </p:nvSpPr>
        <p:spPr>
          <a:xfrm>
            <a:off x="10092300" y="324347"/>
            <a:ext cx="1583200" cy="2884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PAPATALABS</a:t>
            </a: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A87CE4AA-6529-E0E8-ECC4-CBE1F249B1A4}"/>
              </a:ext>
            </a:extLst>
          </p:cNvPr>
          <p:cNvGrpSpPr/>
          <p:nvPr/>
        </p:nvGrpSpPr>
        <p:grpSpPr>
          <a:xfrm>
            <a:off x="914126" y="893043"/>
            <a:ext cx="10474310" cy="1736415"/>
            <a:chOff x="914126" y="893043"/>
            <a:chExt cx="10474310" cy="173641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C047689-A45A-7116-B7DD-666BC06ED05B}"/>
                </a:ext>
              </a:extLst>
            </p:cNvPr>
            <p:cNvSpPr txBox="1"/>
            <p:nvPr/>
          </p:nvSpPr>
          <p:spPr>
            <a:xfrm>
              <a:off x="914126" y="893043"/>
              <a:ext cx="1047431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학사관리시스템</a:t>
              </a:r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(LMS, Learning Management System)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D9E630-E6B7-67CC-2570-6DDCEB95606C}"/>
                </a:ext>
              </a:extLst>
            </p:cNvPr>
            <p:cNvSpPr txBox="1"/>
            <p:nvPr/>
          </p:nvSpPr>
          <p:spPr>
            <a:xfrm>
              <a:off x="914126" y="1546084"/>
              <a:ext cx="10096774" cy="10833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학사관리시스템란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대학교의 </a:t>
              </a:r>
              <a:r>
                <a:rPr lang="ko-KR" altLang="en-US" sz="1600" spc="-7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입시관리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수강신청관리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성적관리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학생관리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시간표관리</a:t>
              </a:r>
              <a:r>
                <a:rPr lang="en-US" altLang="ko-KR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등 학사 운영 전반에 걸친 작업을 말한다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. </a:t>
              </a:r>
              <a:endParaRPr lang="en-US" altLang="ko-KR" sz="16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>
                <a:lnSpc>
                  <a:spcPct val="110000"/>
                </a:lnSpc>
              </a:pP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학사관리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시스템의 개발로 신속 정확한 정보처리와 관리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신뢰도의 향상과 생산성의 향상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업무처리 비용의 절감의 효과를 얻을 수 있다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.</a:t>
              </a: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5738" y="2671705"/>
            <a:ext cx="6894021" cy="386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13E0326-90AE-4A05-0B54-F5CED04E498C}"/>
              </a:ext>
            </a:extLst>
          </p:cNvPr>
          <p:cNvSpPr txBox="1"/>
          <p:nvPr/>
        </p:nvSpPr>
        <p:spPr>
          <a:xfrm>
            <a:off x="620403" y="520935"/>
            <a:ext cx="7317641" cy="11536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72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  <a:alpha val="50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Main Functions</a:t>
            </a:r>
            <a:endParaRPr lang="en-US" altLang="ko-KR" sz="72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  <a:alpha val="50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328BF6A-5ECF-0196-3443-41BF2429DA07}"/>
              </a:ext>
            </a:extLst>
          </p:cNvPr>
          <p:cNvGrpSpPr/>
          <p:nvPr/>
        </p:nvGrpSpPr>
        <p:grpSpPr>
          <a:xfrm>
            <a:off x="906153" y="1065499"/>
            <a:ext cx="4508774" cy="751364"/>
            <a:chOff x="682619" y="1065499"/>
            <a:chExt cx="4508774" cy="7513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C07798-15CC-53B3-6577-19B0465C150C}"/>
                </a:ext>
              </a:extLst>
            </p:cNvPr>
            <p:cNvSpPr txBox="1"/>
            <p:nvPr/>
          </p:nvSpPr>
          <p:spPr>
            <a:xfrm>
              <a:off x="682619" y="1065499"/>
              <a:ext cx="4508774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endParaRPr lang="en-US" altLang="ko-KR" sz="2000" dirty="0"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BF96C5-B8A5-B811-1BE9-4801C92070FB}"/>
                </a:ext>
              </a:extLst>
            </p:cNvPr>
            <p:cNvSpPr txBox="1"/>
            <p:nvPr/>
          </p:nvSpPr>
          <p:spPr>
            <a:xfrm>
              <a:off x="682619" y="1385976"/>
              <a:ext cx="45087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주요 기능</a:t>
              </a: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(LMS)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2144219"/>
            <a:ext cx="2508590" cy="821017"/>
            <a:chOff x="974719" y="4642131"/>
            <a:chExt cx="2508590" cy="821017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18134"/>
              <a:chOff x="2244385" y="4251864"/>
              <a:chExt cx="2508590" cy="718134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4062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학생정보입력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학생 조회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학생상담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취업상담 등의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학생관리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2144219"/>
            <a:ext cx="2508590" cy="1024150"/>
            <a:chOff x="974719" y="4642131"/>
            <a:chExt cx="2508590" cy="1024150"/>
          </a:xfrm>
        </p:grpSpPr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921267"/>
              <a:chOff x="2244385" y="4251864"/>
              <a:chExt cx="2508590" cy="921267"/>
            </a:xfrm>
          </p:grpSpPr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6093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교과목관리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개설교과목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등록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수강신청현황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강의시간표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책정 등의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교과관리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7926799" y="2144219"/>
            <a:ext cx="2508590" cy="821017"/>
            <a:chOff x="974719" y="4642131"/>
            <a:chExt cx="2508590" cy="821017"/>
          </a:xfrm>
        </p:grpSpPr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18134"/>
              <a:chOff x="2244385" y="4251864"/>
              <a:chExt cx="2508590" cy="718134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4062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강의계획서 관리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출석관리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과제관리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평가관리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등의 업무를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수업관리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3763075"/>
            <a:ext cx="2508590" cy="1024150"/>
            <a:chOff x="974719" y="4642131"/>
            <a:chExt cx="2508590" cy="1024150"/>
          </a:xfrm>
        </p:grpSpPr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921267"/>
              <a:chOff x="2244385" y="4251864"/>
              <a:chExt cx="2508590" cy="921267"/>
            </a:xfrm>
          </p:grpSpPr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6093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수강신청 교과목 조회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수강신청 등록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강의시간표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등 수강신청 할 수 있는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수강신청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3763075"/>
            <a:ext cx="2508590" cy="821017"/>
            <a:chOff x="974719" y="4642131"/>
            <a:chExt cx="2508590" cy="821017"/>
          </a:xfrm>
        </p:grpSpPr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18134"/>
              <a:chOff x="2244385" y="4251864"/>
              <a:chExt cx="2508590" cy="718134"/>
            </a:xfrm>
          </p:grpSpPr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4062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성적관리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성적정보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입력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성적정보조회 등의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성적관리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7926799" y="3763075"/>
            <a:ext cx="2508590" cy="1227282"/>
            <a:chOff x="974719" y="4642131"/>
            <a:chExt cx="2508590" cy="1227282"/>
          </a:xfrm>
        </p:grpSpPr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강의 평가 기준 관리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강의 평가 등록 등의 기능을 통해  강의가 종료되는 시점에 수강한 학생들로부터 강의 평가를 진행할 수 있는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강의평가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5381931"/>
            <a:ext cx="2508590" cy="821017"/>
            <a:chOff x="974719" y="4642131"/>
            <a:chExt cx="2508590" cy="821017"/>
          </a:xfrm>
        </p:grpSpPr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18134"/>
              <a:chOff x="2244385" y="4251864"/>
              <a:chExt cx="2508590" cy="718134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4062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등록금기준관리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등록금관리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장학관리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등의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장학관리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5381931"/>
            <a:ext cx="2508590" cy="821017"/>
            <a:chOff x="974719" y="4642131"/>
            <a:chExt cx="2508590" cy="821017"/>
          </a:xfrm>
        </p:grpSpPr>
        <p:cxnSp>
          <p:nvCxnSpPr>
            <p:cNvPr id="102" name="직선 연결선 10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18134"/>
              <a:chOff x="2244385" y="4251864"/>
              <a:chExt cx="2508590" cy="718134"/>
            </a:xfrm>
          </p:grpSpPr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4062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재학증명서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졸업증명서 등 각종 증명서 발급 및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발급내역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등의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826801" cy="3046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증명서</a:t>
                </a:r>
                <a:r>
                  <a:rPr lang="en-US" altLang="ko-KR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, </a:t>
                </a:r>
                <a:r>
                  <a:rPr lang="ko-KR" altLang="en-US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기타관리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17944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20D788B-7E54-9761-155D-1B6FCE4DF3C9}"/>
              </a:ext>
            </a:extLst>
          </p:cNvPr>
          <p:cNvSpPr txBox="1"/>
          <p:nvPr/>
        </p:nvSpPr>
        <p:spPr>
          <a:xfrm>
            <a:off x="10092300" y="324347"/>
            <a:ext cx="1583200" cy="2884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PAPATALABS</a:t>
            </a: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A87CE4AA-6529-E0E8-ECC4-CBE1F249B1A4}"/>
              </a:ext>
            </a:extLst>
          </p:cNvPr>
          <p:cNvGrpSpPr/>
          <p:nvPr/>
        </p:nvGrpSpPr>
        <p:grpSpPr>
          <a:xfrm>
            <a:off x="914126" y="893043"/>
            <a:ext cx="10474310" cy="898557"/>
            <a:chOff x="914126" y="893043"/>
            <a:chExt cx="10474310" cy="898557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C047689-A45A-7116-B7DD-666BC06ED05B}"/>
                </a:ext>
              </a:extLst>
            </p:cNvPr>
            <p:cNvSpPr txBox="1"/>
            <p:nvPr/>
          </p:nvSpPr>
          <p:spPr>
            <a:xfrm>
              <a:off x="914126" y="893043"/>
              <a:ext cx="1047431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채용연계사이트</a:t>
              </a:r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(ATS, Applicant Tracking System)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D9E630-E6B7-67CC-2570-6DDCEB95606C}"/>
                </a:ext>
              </a:extLst>
            </p:cNvPr>
            <p:cNvSpPr txBox="1"/>
            <p:nvPr/>
          </p:nvSpPr>
          <p:spPr>
            <a:xfrm>
              <a:off x="914126" y="1546084"/>
              <a:ext cx="10325374" cy="2455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채용공고를 통해 구인</a:t>
              </a:r>
              <a:r>
                <a:rPr lang="en-US" altLang="ko-KR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구직자를 연계하여 </a:t>
              </a:r>
              <a:r>
                <a:rPr lang="ko-KR" altLang="en-US" sz="1600" spc="-7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취업연계를</a:t>
              </a: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 지원하는 시스템</a:t>
              </a:r>
              <a:endParaRPr lang="en-US" altLang="ko-KR" sz="16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681" y="2517588"/>
            <a:ext cx="7569200" cy="400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147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13E0326-90AE-4A05-0B54-F5CED04E498C}"/>
              </a:ext>
            </a:extLst>
          </p:cNvPr>
          <p:cNvSpPr txBox="1"/>
          <p:nvPr/>
        </p:nvSpPr>
        <p:spPr>
          <a:xfrm>
            <a:off x="620403" y="520935"/>
            <a:ext cx="7317641" cy="11536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72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  <a:alpha val="50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Main Functions</a:t>
            </a:r>
            <a:endParaRPr lang="en-US" altLang="ko-KR" sz="72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  <a:alpha val="50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328BF6A-5ECF-0196-3443-41BF2429DA07}"/>
              </a:ext>
            </a:extLst>
          </p:cNvPr>
          <p:cNvGrpSpPr/>
          <p:nvPr/>
        </p:nvGrpSpPr>
        <p:grpSpPr>
          <a:xfrm>
            <a:off x="906153" y="1065499"/>
            <a:ext cx="4508774" cy="751364"/>
            <a:chOff x="682619" y="1065499"/>
            <a:chExt cx="4508774" cy="7513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C07798-15CC-53B3-6577-19B0465C150C}"/>
                </a:ext>
              </a:extLst>
            </p:cNvPr>
            <p:cNvSpPr txBox="1"/>
            <p:nvPr/>
          </p:nvSpPr>
          <p:spPr>
            <a:xfrm>
              <a:off x="682619" y="1065499"/>
              <a:ext cx="4508774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endParaRPr lang="en-US" altLang="ko-KR" sz="2000" dirty="0"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BF96C5-B8A5-B811-1BE9-4801C92070FB}"/>
                </a:ext>
              </a:extLst>
            </p:cNvPr>
            <p:cNvSpPr txBox="1"/>
            <p:nvPr/>
          </p:nvSpPr>
          <p:spPr>
            <a:xfrm>
              <a:off x="682619" y="1385976"/>
              <a:ext cx="45087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주요 기능</a:t>
              </a: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(ATS)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2144219"/>
            <a:ext cx="2508590" cy="1024150"/>
            <a:chOff x="974719" y="4642131"/>
            <a:chExt cx="2508590" cy="1024150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921267"/>
              <a:chOff x="2244385" y="4251864"/>
              <a:chExt cx="2508590" cy="921267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6093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기업회원들이 원하는 인재를 조건에 맞게 검색하여 면접 제의를 할 수 있는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인재검색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2144219"/>
            <a:ext cx="2508590" cy="1024150"/>
            <a:chOff x="974719" y="4642131"/>
            <a:chExt cx="2508590" cy="1024150"/>
          </a:xfrm>
        </p:grpSpPr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921267"/>
              <a:chOff x="2244385" y="4251864"/>
              <a:chExt cx="2508590" cy="921267"/>
            </a:xfrm>
          </p:grpSpPr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6093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구직자의 이력서 및 자기소개서를 등록하고 공개하는 등의 관리할 수 있는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이력서 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7926799" y="2144219"/>
            <a:ext cx="2508590" cy="1227282"/>
            <a:chOff x="974719" y="4642131"/>
            <a:chExt cx="2508590" cy="1227282"/>
          </a:xfrm>
        </p:grpSpPr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기업회원들이 채용공고를 통해 인재를 모집할 수 있도록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</a:p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지역별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직무별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산업별 채용공고를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상세적으로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검색할 수 있는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채용공고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3763075"/>
            <a:ext cx="2508590" cy="1227282"/>
            <a:chOff x="974719" y="4642131"/>
            <a:chExt cx="2508590" cy="1227282"/>
          </a:xfrm>
        </p:grpSpPr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회원들간 게시물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작성 및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조회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등의 기능을 사용하여 구성원들이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원활하게 소통할 수 있는 기능을 제공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  <a:p>
                <a:pPr>
                  <a:lnSpc>
                    <a:spcPct val="110000"/>
                  </a:lnSpc>
                </a:pP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커뮤니티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3763075"/>
            <a:ext cx="2508590" cy="1024150"/>
            <a:chOff x="974719" y="4642131"/>
            <a:chExt cx="2508590" cy="1024150"/>
          </a:xfrm>
        </p:grpSpPr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921267"/>
              <a:chOff x="2244385" y="4251864"/>
              <a:chExt cx="2508590" cy="921267"/>
            </a:xfrm>
          </p:grpSpPr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6093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비대면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화상면접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기능을 제공하여 시간과 장소에 구애 받지 않은 환경을 제공함으로써 사용자 편의성을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화상면접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780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20D788B-7E54-9761-155D-1B6FCE4DF3C9}"/>
              </a:ext>
            </a:extLst>
          </p:cNvPr>
          <p:cNvSpPr txBox="1"/>
          <p:nvPr/>
        </p:nvSpPr>
        <p:spPr>
          <a:xfrm>
            <a:off x="10092300" y="324347"/>
            <a:ext cx="1583200" cy="2884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PAPATALABS</a:t>
            </a: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A87CE4AA-6529-E0E8-ECC4-CBE1F249B1A4}"/>
              </a:ext>
            </a:extLst>
          </p:cNvPr>
          <p:cNvGrpSpPr/>
          <p:nvPr/>
        </p:nvGrpSpPr>
        <p:grpSpPr>
          <a:xfrm>
            <a:off x="914126" y="893043"/>
            <a:ext cx="10474310" cy="1171581"/>
            <a:chOff x="914126" y="893043"/>
            <a:chExt cx="10474310" cy="117158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C047689-A45A-7116-B7DD-666BC06ED05B}"/>
                </a:ext>
              </a:extLst>
            </p:cNvPr>
            <p:cNvSpPr txBox="1"/>
            <p:nvPr/>
          </p:nvSpPr>
          <p:spPr>
            <a:xfrm>
              <a:off x="914126" y="893043"/>
              <a:ext cx="1047431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병원관리시스템</a:t>
              </a: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(EMR</a:t>
              </a:r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, Electronic Medical Record)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D9E630-E6B7-67CC-2570-6DDCEB95606C}"/>
                </a:ext>
              </a:extLst>
            </p:cNvPr>
            <p:cNvSpPr txBox="1"/>
            <p:nvPr/>
          </p:nvSpPr>
          <p:spPr>
            <a:xfrm>
              <a:off x="914126" y="1546084"/>
              <a:ext cx="10058674" cy="5185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병원의 업무수행에 필요한 정보를 적절하게 제공하는 시스템으로서 </a:t>
              </a:r>
              <a:r>
                <a:rPr lang="ko-KR" altLang="en-US" sz="1600" spc="-70" dirty="0" err="1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병원업무의</a:t>
              </a: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 효율성을 통해 병원 이용자에게 양질의 의료서비스를 제공하여 생산성을 향상 시키는 시스템</a:t>
              </a:r>
              <a:r>
                <a:rPr lang="en-US" altLang="ko-KR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.</a:t>
              </a: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700" y="2241394"/>
            <a:ext cx="7992600" cy="424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64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13E0326-90AE-4A05-0B54-F5CED04E498C}"/>
              </a:ext>
            </a:extLst>
          </p:cNvPr>
          <p:cNvSpPr txBox="1"/>
          <p:nvPr/>
        </p:nvSpPr>
        <p:spPr>
          <a:xfrm>
            <a:off x="620403" y="520935"/>
            <a:ext cx="7317641" cy="11536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72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  <a:alpha val="50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Main Functions</a:t>
            </a:r>
            <a:endParaRPr lang="en-US" altLang="ko-KR" sz="72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  <a:alpha val="50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328BF6A-5ECF-0196-3443-41BF2429DA07}"/>
              </a:ext>
            </a:extLst>
          </p:cNvPr>
          <p:cNvGrpSpPr/>
          <p:nvPr/>
        </p:nvGrpSpPr>
        <p:grpSpPr>
          <a:xfrm>
            <a:off x="906153" y="1065499"/>
            <a:ext cx="4508774" cy="751364"/>
            <a:chOff x="682619" y="1065499"/>
            <a:chExt cx="4508774" cy="7513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C07798-15CC-53B3-6577-19B0465C150C}"/>
                </a:ext>
              </a:extLst>
            </p:cNvPr>
            <p:cNvSpPr txBox="1"/>
            <p:nvPr/>
          </p:nvSpPr>
          <p:spPr>
            <a:xfrm>
              <a:off x="682619" y="1065499"/>
              <a:ext cx="4508774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endParaRPr lang="en-US" altLang="ko-KR" sz="2000" dirty="0"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BF96C5-B8A5-B811-1BE9-4801C92070FB}"/>
                </a:ext>
              </a:extLst>
            </p:cNvPr>
            <p:cNvSpPr txBox="1"/>
            <p:nvPr/>
          </p:nvSpPr>
          <p:spPr>
            <a:xfrm>
              <a:off x="682619" y="1385976"/>
              <a:ext cx="45087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주요 기능</a:t>
              </a: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(EMR)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2144219"/>
            <a:ext cx="2508590" cy="1024150"/>
            <a:chOff x="974719" y="4642131"/>
            <a:chExt cx="2508590" cy="1024150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921267"/>
              <a:chOff x="2244385" y="4251864"/>
              <a:chExt cx="2508590" cy="921267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6093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내원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환자의 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의료접수를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기능을 제공하며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신규환자인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경우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환자정보를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등록하는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960959" cy="2803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접수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2144219"/>
            <a:ext cx="2508590" cy="821017"/>
            <a:chOff x="974719" y="4642131"/>
            <a:chExt cx="2508590" cy="821017"/>
          </a:xfrm>
        </p:grpSpPr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18134"/>
              <a:chOff x="2244385" y="4251864"/>
              <a:chExt cx="2508590" cy="718134"/>
            </a:xfrm>
          </p:grpSpPr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4062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환자의 진료 및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검사기록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정보를 조회 할 수 있는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진료차트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7926799" y="2144219"/>
            <a:ext cx="2508590" cy="821017"/>
            <a:chOff x="974719" y="4642131"/>
            <a:chExt cx="2508590" cy="821017"/>
          </a:xfrm>
        </p:grpSpPr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18134"/>
              <a:chOff x="2244385" y="4251864"/>
              <a:chExt cx="2508590" cy="718134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4062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환자에 대한 진료 기록을 등록 및  관리하는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진료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3763075"/>
            <a:ext cx="2508590" cy="1227282"/>
            <a:chOff x="974719" y="4642131"/>
            <a:chExt cx="2508590" cy="1227282"/>
          </a:xfrm>
        </p:grpSpPr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질병코드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및  명칭을 통해 검색할 수 있는 기능을 제공하여 편리하게  진단 및 처방 정보를 등록할 수 있도록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진단 및 처방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3763075"/>
            <a:ext cx="2508590" cy="1024150"/>
            <a:chOff x="974719" y="4642131"/>
            <a:chExt cx="2508590" cy="1024150"/>
          </a:xfrm>
        </p:grpSpPr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921267"/>
              <a:chOff x="2244385" y="4251864"/>
              <a:chExt cx="2508590" cy="921267"/>
            </a:xfrm>
          </p:grpSpPr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6093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진료완료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후 의료비 수납 기능을 제공하며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진단서 등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문서발급에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대한 기능도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697030" cy="3046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수납</a:t>
                </a:r>
                <a:r>
                  <a:rPr lang="en-US" altLang="ko-KR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/</a:t>
                </a:r>
                <a:r>
                  <a:rPr lang="ko-KR" altLang="en-US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문서발급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7926799" y="3763075"/>
            <a:ext cx="2508590" cy="821017"/>
            <a:chOff x="974719" y="4642131"/>
            <a:chExt cx="2508590" cy="821017"/>
          </a:xfrm>
        </p:grpSpPr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18134"/>
              <a:chOff x="2244385" y="4251864"/>
              <a:chExt cx="2508590" cy="718134"/>
            </a:xfrm>
          </p:grpSpPr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4062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의료진의 스케줄 관리 및 환자들의 진료 예약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진료예약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3846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C942E3FF-D26D-5CCA-BC8D-39500018B355}"/>
              </a:ext>
            </a:extLst>
          </p:cNvPr>
          <p:cNvGrpSpPr/>
          <p:nvPr/>
        </p:nvGrpSpPr>
        <p:grpSpPr>
          <a:xfrm>
            <a:off x="-1" y="-1"/>
            <a:ext cx="6511089" cy="6858001"/>
            <a:chOff x="-1" y="-1"/>
            <a:chExt cx="6511089" cy="6858001"/>
          </a:xfrm>
        </p:grpSpPr>
        <p:pic>
          <p:nvPicPr>
            <p:cNvPr id="22" name="그림 21" descr="태블릿, 디지털 펜, 커피잔을 들고 회색 스웨터를 입은 사람의 노트북에 타이핑하는 손">
              <a:extLst>
                <a:ext uri="{FF2B5EF4-FFF2-40B4-BE49-F238E27FC236}">
                  <a16:creationId xmlns:a16="http://schemas.microsoft.com/office/drawing/2014/main" id="{EA85A275-EA7C-8379-3102-EB5B1993B8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2025"/>
            <a:stretch/>
          </p:blipFill>
          <p:spPr>
            <a:xfrm flipH="1">
              <a:off x="-1" y="0"/>
              <a:ext cx="5954984" cy="6858000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49185353-C968-9E0A-7EA2-8680C36F6FD5}"/>
                </a:ext>
              </a:extLst>
            </p:cNvPr>
            <p:cNvSpPr/>
            <p:nvPr/>
          </p:nvSpPr>
          <p:spPr>
            <a:xfrm rot="10800000">
              <a:off x="0" y="-1"/>
              <a:ext cx="6511088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18000">
                  <a:srgbClr val="FFFFFF"/>
                </a:gs>
                <a:gs pos="100000">
                  <a:srgbClr val="FFFFFF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F26863E-84A8-4CB5-0C40-D16ED75785C4}"/>
              </a:ext>
            </a:extLst>
          </p:cNvPr>
          <p:cNvSpPr txBox="1"/>
          <p:nvPr/>
        </p:nvSpPr>
        <p:spPr>
          <a:xfrm>
            <a:off x="5485838" y="2046174"/>
            <a:ext cx="1220323" cy="8652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lnSpc>
                <a:spcPct val="110000"/>
              </a:lnSpc>
              <a:defRPr sz="2400"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II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D6D8A5F-EDF2-9D4F-C5F9-47F39EFE4640}"/>
              </a:ext>
            </a:extLst>
          </p:cNvPr>
          <p:cNvCxnSpPr>
            <a:cxnSpLocks/>
          </p:cNvCxnSpPr>
          <p:nvPr/>
        </p:nvCxnSpPr>
        <p:spPr>
          <a:xfrm>
            <a:off x="5785459" y="3022139"/>
            <a:ext cx="621080" cy="0"/>
          </a:xfrm>
          <a:prstGeom prst="line">
            <a:avLst/>
          </a:prstGeom>
          <a:ln w="19050" cap="rnd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567D95B-9C05-140E-CFFF-B02C42DC0403}"/>
              </a:ext>
            </a:extLst>
          </p:cNvPr>
          <p:cNvSpPr txBox="1"/>
          <p:nvPr/>
        </p:nvSpPr>
        <p:spPr>
          <a:xfrm>
            <a:off x="4693917" y="3236735"/>
            <a:ext cx="2804164" cy="4062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2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개발 고려사항</a:t>
            </a:r>
            <a:endParaRPr lang="en-US" altLang="ko-KR" sz="24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19797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13E0326-90AE-4A05-0B54-F5CED04E498C}"/>
              </a:ext>
            </a:extLst>
          </p:cNvPr>
          <p:cNvSpPr txBox="1"/>
          <p:nvPr/>
        </p:nvSpPr>
        <p:spPr>
          <a:xfrm>
            <a:off x="620403" y="520935"/>
            <a:ext cx="7317641" cy="11536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72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  <a:alpha val="50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Considerations</a:t>
            </a:r>
            <a:endParaRPr lang="en-US" altLang="ko-KR" sz="72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  <a:alpha val="50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328BF6A-5ECF-0196-3443-41BF2429DA07}"/>
              </a:ext>
            </a:extLst>
          </p:cNvPr>
          <p:cNvGrpSpPr/>
          <p:nvPr/>
        </p:nvGrpSpPr>
        <p:grpSpPr>
          <a:xfrm>
            <a:off x="906153" y="1065499"/>
            <a:ext cx="4508774" cy="751364"/>
            <a:chOff x="682619" y="1065499"/>
            <a:chExt cx="4508774" cy="7513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C07798-15CC-53B3-6577-19B0465C150C}"/>
                </a:ext>
              </a:extLst>
            </p:cNvPr>
            <p:cNvSpPr txBox="1"/>
            <p:nvPr/>
          </p:nvSpPr>
          <p:spPr>
            <a:xfrm>
              <a:off x="682619" y="1065499"/>
              <a:ext cx="4508774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endParaRPr lang="en-US" altLang="ko-KR" sz="2000" dirty="0"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BF96C5-B8A5-B811-1BE9-4801C92070FB}"/>
                </a:ext>
              </a:extLst>
            </p:cNvPr>
            <p:cNvSpPr txBox="1"/>
            <p:nvPr/>
          </p:nvSpPr>
          <p:spPr>
            <a:xfrm>
              <a:off x="682619" y="1385976"/>
              <a:ext cx="45087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II </a:t>
              </a: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개발 고려사항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2C5966F-904B-A9B1-0537-4439E1E11F8A}"/>
              </a:ext>
            </a:extLst>
          </p:cNvPr>
          <p:cNvSpPr txBox="1"/>
          <p:nvPr/>
        </p:nvSpPr>
        <p:spPr>
          <a:xfrm>
            <a:off x="781112" y="1919067"/>
            <a:ext cx="10964771" cy="47397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전자정부표준프레임워크 개발환경 또는 이클립스 등 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IDE 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개발도구 사용 권장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스프링 프레임워크의 다양한 기능을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적용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(DI, AOP, Spring Security, Interceptor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등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다양한 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Open Source API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활용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sz="1400" spc="-7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주소검색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API, Map API, </a:t>
            </a:r>
            <a:r>
              <a:rPr lang="en-US" altLang="ko-KR" sz="1400" spc="-7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Nodejs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POI, </a:t>
            </a:r>
            <a:r>
              <a:rPr lang="en-US" altLang="ko-KR" sz="1400" spc="-7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jsPDF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Web-RTC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등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형상관리도구 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활용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(SVN, GIT 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등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자동화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빌드 도구의 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활용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sz="1400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젠킨스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등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행정정보 데이터베이스 표준지침 준수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sz="1400" spc="-7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공공데이터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공통표준용어 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또는 행정표준용어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활용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  <a:endParaRPr lang="en-US" altLang="ko-KR" sz="14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표준프레임워크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개발 표준 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가이드 준수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소프트웨어 </a:t>
            </a:r>
            <a:r>
              <a:rPr lang="ko-KR" altLang="en-US" sz="1400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개발보안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sz="1400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시큐어코딩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 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가이드 준수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sz="1400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행정안전부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개인정보보호법 및 개인정보의 안전성 확보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조치 기준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sz="1400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행안부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 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준수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개인정보 등에 대한 데이터 암호화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sz="1400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복호화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기능 제공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웹 표준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웹 접근성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웹 호환성 준수  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(HTML5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를 지원하는 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Cross Browsing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환경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구축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인공지능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빅데이터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sz="1400" spc="-7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클라우드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en-US" altLang="ko-KR" sz="1400" spc="-7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IoT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등 최신 </a:t>
            </a: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IT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기술을 적극적으로 활용</a:t>
            </a:r>
            <a:endParaRPr lang="en-US" altLang="ko-KR" sz="14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03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>
            <a:extLst>
              <a:ext uri="{FF2B5EF4-FFF2-40B4-BE49-F238E27FC236}">
                <a16:creationId xmlns:a16="http://schemas.microsoft.com/office/drawing/2014/main" id="{C942E3FF-D26D-5CCA-BC8D-39500018B355}"/>
              </a:ext>
            </a:extLst>
          </p:cNvPr>
          <p:cNvGrpSpPr/>
          <p:nvPr/>
        </p:nvGrpSpPr>
        <p:grpSpPr>
          <a:xfrm>
            <a:off x="-1" y="25399"/>
            <a:ext cx="6511089" cy="6858001"/>
            <a:chOff x="-1" y="-1"/>
            <a:chExt cx="6511089" cy="6858001"/>
          </a:xfrm>
        </p:grpSpPr>
        <p:pic>
          <p:nvPicPr>
            <p:cNvPr id="22" name="그림 21" descr="태블릿, 디지털 펜, 커피잔을 들고 회색 스웨터를 입은 사람의 노트북에 타이핑하는 손">
              <a:extLst>
                <a:ext uri="{FF2B5EF4-FFF2-40B4-BE49-F238E27FC236}">
                  <a16:creationId xmlns:a16="http://schemas.microsoft.com/office/drawing/2014/main" id="{EA85A275-EA7C-8379-3102-EB5B1993B8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2025"/>
            <a:stretch/>
          </p:blipFill>
          <p:spPr>
            <a:xfrm flipH="1">
              <a:off x="-1" y="0"/>
              <a:ext cx="5954984" cy="6858000"/>
            </a:xfrm>
            <a:prstGeom prst="rect">
              <a:avLst/>
            </a:prstGeom>
          </p:spPr>
        </p:pic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49185353-C968-9E0A-7EA2-8680C36F6FD5}"/>
                </a:ext>
              </a:extLst>
            </p:cNvPr>
            <p:cNvSpPr/>
            <p:nvPr/>
          </p:nvSpPr>
          <p:spPr>
            <a:xfrm rot="10800000">
              <a:off x="0" y="-1"/>
              <a:ext cx="6511088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18000">
                  <a:srgbClr val="FFFFFF"/>
                </a:gs>
                <a:gs pos="100000">
                  <a:srgbClr val="FFFFFF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F26863E-84A8-4CB5-0C40-D16ED75785C4}"/>
              </a:ext>
            </a:extLst>
          </p:cNvPr>
          <p:cNvSpPr txBox="1"/>
          <p:nvPr/>
        </p:nvSpPr>
        <p:spPr>
          <a:xfrm>
            <a:off x="5485838" y="2046174"/>
            <a:ext cx="1220323" cy="8652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lnSpc>
                <a:spcPct val="110000"/>
              </a:lnSpc>
              <a:defRPr sz="2400"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III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D6D8A5F-EDF2-9D4F-C5F9-47F39EFE4640}"/>
              </a:ext>
            </a:extLst>
          </p:cNvPr>
          <p:cNvCxnSpPr>
            <a:cxnSpLocks/>
          </p:cNvCxnSpPr>
          <p:nvPr/>
        </p:nvCxnSpPr>
        <p:spPr>
          <a:xfrm>
            <a:off x="5785459" y="3022139"/>
            <a:ext cx="621080" cy="0"/>
          </a:xfrm>
          <a:prstGeom prst="line">
            <a:avLst/>
          </a:prstGeom>
          <a:ln w="19050" cap="rnd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567D95B-9C05-140E-CFFF-B02C42DC0403}"/>
              </a:ext>
            </a:extLst>
          </p:cNvPr>
          <p:cNvSpPr txBox="1"/>
          <p:nvPr/>
        </p:nvSpPr>
        <p:spPr>
          <a:xfrm>
            <a:off x="4693917" y="3236735"/>
            <a:ext cx="2804164" cy="3712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2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공통기능목록</a:t>
            </a:r>
            <a:endParaRPr lang="en-US" altLang="ko-KR" sz="24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9868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13E0326-90AE-4A05-0B54-F5CED04E498C}"/>
              </a:ext>
            </a:extLst>
          </p:cNvPr>
          <p:cNvSpPr txBox="1"/>
          <p:nvPr/>
        </p:nvSpPr>
        <p:spPr>
          <a:xfrm>
            <a:off x="620403" y="520935"/>
            <a:ext cx="7317641" cy="11231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72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  <a:alpha val="50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Common</a:t>
            </a:r>
            <a:endParaRPr lang="en-US" altLang="ko-KR" sz="72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  <a:alpha val="50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328BF6A-5ECF-0196-3443-41BF2429DA07}"/>
              </a:ext>
            </a:extLst>
          </p:cNvPr>
          <p:cNvGrpSpPr/>
          <p:nvPr/>
        </p:nvGrpSpPr>
        <p:grpSpPr>
          <a:xfrm>
            <a:off x="906153" y="1065499"/>
            <a:ext cx="4508774" cy="751364"/>
            <a:chOff x="682619" y="1065499"/>
            <a:chExt cx="4508774" cy="7513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C07798-15CC-53B3-6577-19B0465C150C}"/>
                </a:ext>
              </a:extLst>
            </p:cNvPr>
            <p:cNvSpPr txBox="1"/>
            <p:nvPr/>
          </p:nvSpPr>
          <p:spPr>
            <a:xfrm>
              <a:off x="682619" y="1065499"/>
              <a:ext cx="4508774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endParaRPr lang="en-US" altLang="ko-KR" sz="2000" dirty="0"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BF96C5-B8A5-B811-1BE9-4801C92070FB}"/>
                </a:ext>
              </a:extLst>
            </p:cNvPr>
            <p:cNvSpPr txBox="1"/>
            <p:nvPr/>
          </p:nvSpPr>
          <p:spPr>
            <a:xfrm>
              <a:off x="682619" y="1385976"/>
              <a:ext cx="45087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III </a:t>
              </a: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공통기능목록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1898226"/>
              </p:ext>
            </p:extLst>
          </p:nvPr>
        </p:nvGraphicFramePr>
        <p:xfrm>
          <a:off x="738966" y="1993953"/>
          <a:ext cx="10873913" cy="4282872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464936">
                  <a:extLst>
                    <a:ext uri="{9D8B030D-6E8A-4147-A177-3AD203B41FA5}">
                      <a16:colId xmlns:a16="http://schemas.microsoft.com/office/drawing/2014/main" val="3188693738"/>
                    </a:ext>
                  </a:extLst>
                </a:gridCol>
                <a:gridCol w="1048847">
                  <a:extLst>
                    <a:ext uri="{9D8B030D-6E8A-4147-A177-3AD203B41FA5}">
                      <a16:colId xmlns:a16="http://schemas.microsoft.com/office/drawing/2014/main" val="1511254411"/>
                    </a:ext>
                  </a:extLst>
                </a:gridCol>
                <a:gridCol w="1379913">
                  <a:extLst>
                    <a:ext uri="{9D8B030D-6E8A-4147-A177-3AD203B41FA5}">
                      <a16:colId xmlns:a16="http://schemas.microsoft.com/office/drawing/2014/main" val="2133222928"/>
                    </a:ext>
                  </a:extLst>
                </a:gridCol>
                <a:gridCol w="7210667">
                  <a:extLst>
                    <a:ext uri="{9D8B030D-6E8A-4147-A177-3AD203B41FA5}">
                      <a16:colId xmlns:a16="http://schemas.microsoft.com/office/drawing/2014/main" val="9323509"/>
                    </a:ext>
                  </a:extLst>
                </a:gridCol>
                <a:gridCol w="769550">
                  <a:extLst>
                    <a:ext uri="{9D8B030D-6E8A-4147-A177-3AD203B41FA5}">
                      <a16:colId xmlns:a16="http://schemas.microsoft.com/office/drawing/2014/main" val="3478127489"/>
                    </a:ext>
                  </a:extLst>
                </a:gridCol>
              </a:tblGrid>
              <a:tr h="31078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순번</a:t>
                      </a:r>
                      <a:endParaRPr lang="ko-KR" altLang="en-US" sz="900" b="1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구분</a:t>
                      </a:r>
                      <a:endParaRPr lang="ko-KR" altLang="en-US" sz="900" b="1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기능명</a:t>
                      </a:r>
                      <a:endParaRPr lang="ko-KR" altLang="en-US" sz="900" b="1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설명</a:t>
                      </a:r>
                      <a:endParaRPr lang="ko-KR" altLang="en-US" sz="900" b="1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필수구분</a:t>
                      </a:r>
                      <a:endParaRPr lang="ko-KR" altLang="en-US" sz="900" b="1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982136"/>
                  </a:ext>
                </a:extLst>
              </a:tr>
              <a:tr h="48981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1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통합인증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로그인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로그인 방식은 가입시 작성한 아이디와 비밀번호를 통한 로그인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(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이하 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일반로그인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)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이다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일반로그인은 사용자의 분류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(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일반 회원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기업 회원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업무 사용자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)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에 따라 접속하는 화면이 다르게 구성될 수 있다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필수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0965827"/>
                  </a:ext>
                </a:extLst>
              </a:tr>
              <a:tr h="31078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2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통합인증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인증서로그인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인증서로그인은 기존 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PKI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인증서 로그인과 동일한 기능을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 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선택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8180943"/>
                  </a:ext>
                </a:extLst>
              </a:tr>
              <a:tr h="32653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3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통합인증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Noto Sans CJK KR Regular" panose="020B0500000000000000"/>
                        </a:rPr>
                        <a:t>SNS </a:t>
                      </a:r>
                      <a:r>
                        <a:rPr lang="ko-KR" altLang="en-US" sz="900" b="0" i="0" u="none" strike="noStrike" dirty="0" err="1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Noto Sans CJK KR Regular" panose="020B0500000000000000"/>
                        </a:rPr>
                        <a:t>로그인연동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ko-KR" altLang="en-US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구글</a:t>
                      </a:r>
                      <a:r>
                        <a:rPr lang="en-US" altLang="ko-KR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네이버</a:t>
                      </a:r>
                      <a:r>
                        <a:rPr lang="en-US" altLang="ko-KR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카카오 등 로그인 </a:t>
                      </a:r>
                      <a:r>
                        <a:rPr lang="en-US" altLang="ko-KR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API</a:t>
                      </a:r>
                      <a:r>
                        <a:rPr lang="ko-KR" altLang="en-US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를 통한 로그인 방식을 제공한다</a:t>
                      </a:r>
                      <a:r>
                        <a:rPr lang="en-US" altLang="ko-KR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선택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4505928"/>
                  </a:ext>
                </a:extLst>
              </a:tr>
              <a:tr h="38096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4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보안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권한관리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사용자등록 시스템사용자에게 개별 메뉴접근 권한 및 기능사용 권한을 등록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수정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삭제하는 기능을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필수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4964397"/>
                  </a:ext>
                </a:extLst>
              </a:tr>
              <a:tr h="58958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5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보안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권한그룹관리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권한그룹관리는 시스템 사용을 위해 사용자의 특성에 따라 그룹을 설정하고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특정 그룹을 선택한 뒤 해당 그룹에 속한 사용자에게 일괄적으로 권한을 부여할 수 있는 관리기능을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필수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7861407"/>
                  </a:ext>
                </a:extLst>
              </a:tr>
              <a:tr h="48981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6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보안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그룹관리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그룹관리는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 시스템을 사용하는 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목적별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 사용자 그룹을 생성하여 그룹에 해당하는 사용자에게 권한을 일괄적으로 할당하기위한 목적으로 그룹의 등록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수정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삭제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조회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목록조회의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 기능을 수반한다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필수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268885"/>
                  </a:ext>
                </a:extLst>
              </a:tr>
              <a:tr h="32653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7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보안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롤관리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시스템 메뉴에 따른 접근권한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기능사용권한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데이터베이스 입력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수정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삭제의 권한 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맵핑롤을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 생성관리하는 기능을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Noto Sans CJK KR Regular" panose="020B0500000000000000"/>
                        </a:rPr>
                        <a:t>선택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912114"/>
                  </a:ext>
                </a:extLst>
              </a:tr>
              <a:tr h="32653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8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보안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암호화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/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복호화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개인정보 등 보안이 필요한 데이터에 대해서 암호화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복호화 기능을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필수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5094458"/>
                  </a:ext>
                </a:extLst>
              </a:tr>
              <a:tr h="32653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9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통계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/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리포팅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사용자통계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사용자통계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 기능은 각종 사용자 현황에 대한 통계자료를 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회원유형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회원상태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성별에 따라 그래프와 텍스트 형태 두가지 방식으로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선택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44359"/>
                  </a:ext>
                </a:extLst>
              </a:tr>
              <a:tr h="36269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10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통계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/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리포팅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접속통계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사용자가 접속한 현황에 대한 통계자료를 서비스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개인별에 따라 기간별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(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연도별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월별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일별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)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로 그래프와 텍스트 형태 두가지 방식으로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선택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835964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AAC3B785-C84A-C1C6-05CF-231FBD2F1504}"/>
              </a:ext>
            </a:extLst>
          </p:cNvPr>
          <p:cNvSpPr txBox="1"/>
          <p:nvPr/>
        </p:nvSpPr>
        <p:spPr>
          <a:xfrm>
            <a:off x="6392488" y="1702275"/>
            <a:ext cx="5220392" cy="1548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※ </a:t>
            </a:r>
            <a:r>
              <a:rPr lang="ko-KR" altLang="en-US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아래의 </a:t>
            </a:r>
            <a:r>
              <a:rPr lang="ko-KR" altLang="en-US" sz="1000" spc="-7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공통기능은</a:t>
            </a:r>
            <a:r>
              <a:rPr lang="ko-KR" altLang="en-US" sz="10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각 </a:t>
            </a:r>
            <a:r>
              <a:rPr lang="ko-KR" altLang="en-US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프로젝트 주제에 부합되는 </a:t>
            </a:r>
            <a:r>
              <a:rPr lang="ko-KR" altLang="en-US" sz="10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경우 </a:t>
            </a:r>
            <a:r>
              <a:rPr lang="ko-KR" altLang="en-US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구현할 수 있도록 한다</a:t>
            </a:r>
            <a:r>
              <a:rPr lang="en-US" altLang="ko-KR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737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 descr="다채로운 액체 아트">
            <a:extLst>
              <a:ext uri="{FF2B5EF4-FFF2-40B4-BE49-F238E27FC236}">
                <a16:creationId xmlns:a16="http://schemas.microsoft.com/office/drawing/2014/main" id="{1444B4D6-6CBF-8547-82B4-4C3A5382DD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5665" b="15721"/>
          <a:stretch/>
        </p:blipFill>
        <p:spPr>
          <a:xfrm>
            <a:off x="0" y="1001534"/>
            <a:ext cx="11675500" cy="23385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E15A33-0840-5E6B-57CA-6CF59BE85524}"/>
              </a:ext>
            </a:extLst>
          </p:cNvPr>
          <p:cNvSpPr txBox="1"/>
          <p:nvPr/>
        </p:nvSpPr>
        <p:spPr>
          <a:xfrm>
            <a:off x="1021895" y="3920347"/>
            <a:ext cx="2656324" cy="5768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>
              <a:lnSpc>
                <a:spcPct val="110000"/>
              </a:lnSpc>
              <a:defRPr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CONTENTS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B02416E2-C2DD-2E0F-1804-A9117B460066}"/>
              </a:ext>
            </a:extLst>
          </p:cNvPr>
          <p:cNvGrpSpPr/>
          <p:nvPr/>
        </p:nvGrpSpPr>
        <p:grpSpPr>
          <a:xfrm>
            <a:off x="1021895" y="4990706"/>
            <a:ext cx="7394490" cy="304699"/>
            <a:chOff x="1335837" y="4330306"/>
            <a:chExt cx="7394490" cy="30469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1972FE0-D65F-D6B0-3758-4286962CFE6D}"/>
                </a:ext>
              </a:extLst>
            </p:cNvPr>
            <p:cNvSpPr txBox="1"/>
            <p:nvPr/>
          </p:nvSpPr>
          <p:spPr>
            <a:xfrm>
              <a:off x="1335837" y="4330306"/>
              <a:ext cx="1887048" cy="3046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panose="020B0800000000000000" pitchFamily="34" charset="-127"/>
                  <a:ea typeface="Noto Sans KR Bold" panose="020B0800000000000000" pitchFamily="34" charset="-127"/>
                </a:defRPr>
              </a:lvl1pPr>
            </a:lstStyle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I. </a:t>
              </a:r>
              <a:r>
                <a:rPr lang="ko-KR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프로젝트 주제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1A00C73-E0F3-36C4-06C5-DD2A160892DC}"/>
                </a:ext>
              </a:extLst>
            </p:cNvPr>
            <p:cNvSpPr txBox="1"/>
            <p:nvPr/>
          </p:nvSpPr>
          <p:spPr>
            <a:xfrm>
              <a:off x="4089558" y="4330306"/>
              <a:ext cx="1887048" cy="3046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defRPr>
              </a:lvl1pPr>
            </a:lstStyle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II. </a:t>
              </a:r>
              <a:r>
                <a:rPr lang="ko-KR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개발 고려사항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1B71B37-87FB-DEF1-A80E-AB2255025F7C}"/>
                </a:ext>
              </a:extLst>
            </p:cNvPr>
            <p:cNvSpPr txBox="1"/>
            <p:nvPr/>
          </p:nvSpPr>
          <p:spPr>
            <a:xfrm>
              <a:off x="6843279" y="4330306"/>
              <a:ext cx="1887048" cy="3046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lack" panose="020B0A00000000000000" pitchFamily="34" charset="-127"/>
                  <a:ea typeface="Noto Sans KR Black" panose="020B0A00000000000000" pitchFamily="34" charset="-127"/>
                </a:defRPr>
              </a:lvl1pPr>
            </a:lstStyle>
            <a:p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III. </a:t>
              </a:r>
              <a:r>
                <a:rPr lang="ko-KR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공통기능목록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131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13E0326-90AE-4A05-0B54-F5CED04E498C}"/>
              </a:ext>
            </a:extLst>
          </p:cNvPr>
          <p:cNvSpPr txBox="1"/>
          <p:nvPr/>
        </p:nvSpPr>
        <p:spPr>
          <a:xfrm>
            <a:off x="620403" y="520935"/>
            <a:ext cx="7317641" cy="11231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72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  <a:alpha val="50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Common</a:t>
            </a:r>
            <a:endParaRPr lang="en-US" altLang="ko-KR" sz="72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  <a:alpha val="50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328BF6A-5ECF-0196-3443-41BF2429DA07}"/>
              </a:ext>
            </a:extLst>
          </p:cNvPr>
          <p:cNvGrpSpPr/>
          <p:nvPr/>
        </p:nvGrpSpPr>
        <p:grpSpPr>
          <a:xfrm>
            <a:off x="906153" y="1065499"/>
            <a:ext cx="4508774" cy="751364"/>
            <a:chOff x="682619" y="1065499"/>
            <a:chExt cx="4508774" cy="7513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C07798-15CC-53B3-6577-19B0465C150C}"/>
                </a:ext>
              </a:extLst>
            </p:cNvPr>
            <p:cNvSpPr txBox="1"/>
            <p:nvPr/>
          </p:nvSpPr>
          <p:spPr>
            <a:xfrm>
              <a:off x="682619" y="1065499"/>
              <a:ext cx="4508774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endParaRPr lang="en-US" altLang="ko-KR" sz="2000" dirty="0"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BF96C5-B8A5-B811-1BE9-4801C92070FB}"/>
                </a:ext>
              </a:extLst>
            </p:cNvPr>
            <p:cNvSpPr txBox="1"/>
            <p:nvPr/>
          </p:nvSpPr>
          <p:spPr>
            <a:xfrm>
              <a:off x="682619" y="1385976"/>
              <a:ext cx="45087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III </a:t>
              </a: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공통기능목록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7457274"/>
              </p:ext>
            </p:extLst>
          </p:nvPr>
        </p:nvGraphicFramePr>
        <p:xfrm>
          <a:off x="738966" y="1993953"/>
          <a:ext cx="10873913" cy="424702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464936">
                  <a:extLst>
                    <a:ext uri="{9D8B030D-6E8A-4147-A177-3AD203B41FA5}">
                      <a16:colId xmlns:a16="http://schemas.microsoft.com/office/drawing/2014/main" val="3188693738"/>
                    </a:ext>
                  </a:extLst>
                </a:gridCol>
                <a:gridCol w="1048847">
                  <a:extLst>
                    <a:ext uri="{9D8B030D-6E8A-4147-A177-3AD203B41FA5}">
                      <a16:colId xmlns:a16="http://schemas.microsoft.com/office/drawing/2014/main" val="1511254411"/>
                    </a:ext>
                  </a:extLst>
                </a:gridCol>
                <a:gridCol w="1379913">
                  <a:extLst>
                    <a:ext uri="{9D8B030D-6E8A-4147-A177-3AD203B41FA5}">
                      <a16:colId xmlns:a16="http://schemas.microsoft.com/office/drawing/2014/main" val="2133222928"/>
                    </a:ext>
                  </a:extLst>
                </a:gridCol>
                <a:gridCol w="7210667">
                  <a:extLst>
                    <a:ext uri="{9D8B030D-6E8A-4147-A177-3AD203B41FA5}">
                      <a16:colId xmlns:a16="http://schemas.microsoft.com/office/drawing/2014/main" val="9323509"/>
                    </a:ext>
                  </a:extLst>
                </a:gridCol>
                <a:gridCol w="769550">
                  <a:extLst>
                    <a:ext uri="{9D8B030D-6E8A-4147-A177-3AD203B41FA5}">
                      <a16:colId xmlns:a16="http://schemas.microsoft.com/office/drawing/2014/main" val="3478127489"/>
                    </a:ext>
                  </a:extLst>
                </a:gridCol>
              </a:tblGrid>
              <a:tr h="302071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1" u="none" strike="noStrike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Noto Sans CJK KR Regular" panose="020B0500000000000000"/>
                          <a:cs typeface="+mn-cs"/>
                        </a:rPr>
                        <a:t>순번</a:t>
                      </a: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1" u="none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Noto Sans CJK KR Regular" panose="020B0500000000000000"/>
                          <a:cs typeface="+mn-cs"/>
                        </a:rPr>
                        <a:t>구분</a:t>
                      </a: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1" u="none" strike="noStrike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Noto Sans CJK KR Regular" panose="020B0500000000000000"/>
                          <a:cs typeface="+mn-cs"/>
                        </a:rPr>
                        <a:t>기능명</a:t>
                      </a:r>
                      <a:endParaRPr lang="ko-KR" altLang="en-US" sz="900" b="1" u="none" strike="noStrike" kern="12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lt"/>
                        <a:ea typeface="Noto Sans CJK KR Regular" panose="020B0500000000000000"/>
                        <a:cs typeface="+mn-cs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1" u="none" strike="noStrike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Noto Sans CJK KR Regular" panose="020B0500000000000000"/>
                          <a:cs typeface="+mn-cs"/>
                        </a:rPr>
                        <a:t>설명</a:t>
                      </a: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1" u="none" strike="noStrike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Noto Sans CJK KR Regular" panose="020B0500000000000000"/>
                          <a:cs typeface="+mn-cs"/>
                        </a:rPr>
                        <a:t>필수구분</a:t>
                      </a:r>
                      <a:endParaRPr lang="ko-KR" altLang="en-US" sz="900" b="1" u="none" strike="noStrike" kern="12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lt"/>
                        <a:ea typeface="Noto Sans CJK KR Regular" panose="020B0500000000000000"/>
                        <a:cs typeface="+mn-cs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982136"/>
                  </a:ext>
                </a:extLst>
              </a:tr>
              <a:tr h="47608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11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통계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/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리포팅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게시물통계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게시물 통계 기능은 각종 게시물 현황에 대한 통계자료를 게시판 유형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게시판 템플릿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게시판 속성에 따라 그래프와 텍스트 형태 두가지 방식으로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선택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0965827"/>
                  </a:ext>
                </a:extLst>
              </a:tr>
              <a:tr h="35253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12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게시판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게시판관리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게시판생성관리 컴포넌트는 통합게시판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방명록 등의 게시판을 생성하고 등록된 게시판들에 대하여 관련된 속성정보를 관리할 수 있는 기능을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필수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8180943"/>
                  </a:ext>
                </a:extLst>
              </a:tr>
              <a:tr h="35253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13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게시판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게시판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사용자 간의 정보공유를 위해 공통으로 사용되는 방명록을 관리할 수 있도록 방명록을 등록하고 등록된 방명록을 조회할 수 있는 기능을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필수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4505928"/>
                  </a:ext>
                </a:extLst>
              </a:tr>
              <a:tr h="37028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14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게시판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댓글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게시판에 등록된 글에 대해 한 줄 댓글을 작성하는 기능을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필수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4964397"/>
                  </a:ext>
                </a:extLst>
              </a:tr>
              <a:tr h="57306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15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게시판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공지사항관리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공지사항의 등록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수정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삭제 및 조회하는 기능을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ea typeface="Noto Sans CJK KR Regular" panose="020B0500000000000000"/>
                        </a:rPr>
                        <a:t>필수</a:t>
                      </a:r>
                      <a:endParaRPr lang="ko-KR" altLang="en-US" sz="900" b="0" i="0" u="none" strike="noStrike" dirty="0" smtClean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Noto Sans CJK KR Regular" panose="020B0500000000000000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7861407"/>
                  </a:ext>
                </a:extLst>
              </a:tr>
              <a:tr h="47608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16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사용자관리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회원관리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외부인이 특정 시스템을 이용 하기 위하여 회원으로 등록하는 경우 회원가입 신청 및 승인 과정의 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가입정보를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 체크하고 가입회원의 정보를 관리하는 기능을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필수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268885"/>
                  </a:ext>
                </a:extLst>
              </a:tr>
              <a:tr h="3173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17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사용자관리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마이페이지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사용자 인터페이스나 정보를 사용자가 원하는 형태에 따라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필수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912114"/>
                  </a:ext>
                </a:extLst>
              </a:tr>
              <a:tr h="3173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18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공통코드관리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공통분류코드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공통코드의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 그룹을 대표하는 공통분류코드를 등록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수정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삭제하는 기능을 제공함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필수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5094458"/>
                  </a:ext>
                </a:extLst>
              </a:tr>
              <a:tr h="35253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19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공통코드관리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공통코드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응용시스템에 공통으로 사용되는 코드 정보를 관리하는 서비스 컴포넌트로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공통코드를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 등록하고 등록된 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공통코드에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 대해 수정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삭제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조회하는 기능을 제공한다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필수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44359"/>
                  </a:ext>
                </a:extLst>
              </a:tr>
              <a:tr h="31738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20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공통코드관리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도로명주소연계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사용자의 주소를 등록할 수 있도록 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도로명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 주소 연계 기능을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필수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835964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AC3B785-C84A-C1C6-05CF-231FBD2F1504}"/>
              </a:ext>
            </a:extLst>
          </p:cNvPr>
          <p:cNvSpPr txBox="1"/>
          <p:nvPr/>
        </p:nvSpPr>
        <p:spPr>
          <a:xfrm>
            <a:off x="6392488" y="1702275"/>
            <a:ext cx="5220392" cy="1548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※ </a:t>
            </a:r>
            <a:r>
              <a:rPr lang="ko-KR" altLang="en-US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아래의 </a:t>
            </a:r>
            <a:r>
              <a:rPr lang="ko-KR" altLang="en-US" sz="1000" spc="-7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공통기능은</a:t>
            </a:r>
            <a:r>
              <a:rPr lang="ko-KR" altLang="en-US" sz="10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각 </a:t>
            </a:r>
            <a:r>
              <a:rPr lang="ko-KR" altLang="en-US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프로젝트 주제에 부합되는 </a:t>
            </a:r>
            <a:r>
              <a:rPr lang="ko-KR" altLang="en-US" sz="10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경우 </a:t>
            </a:r>
            <a:r>
              <a:rPr lang="ko-KR" altLang="en-US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구현할 수 있도록 한다</a:t>
            </a:r>
            <a:r>
              <a:rPr lang="en-US" altLang="ko-KR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610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13E0326-90AE-4A05-0B54-F5CED04E498C}"/>
              </a:ext>
            </a:extLst>
          </p:cNvPr>
          <p:cNvSpPr txBox="1"/>
          <p:nvPr/>
        </p:nvSpPr>
        <p:spPr>
          <a:xfrm>
            <a:off x="620403" y="520935"/>
            <a:ext cx="7317641" cy="11231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72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  <a:alpha val="50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Common</a:t>
            </a:r>
            <a:endParaRPr lang="en-US" altLang="ko-KR" sz="72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  <a:alpha val="50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328BF6A-5ECF-0196-3443-41BF2429DA07}"/>
              </a:ext>
            </a:extLst>
          </p:cNvPr>
          <p:cNvGrpSpPr/>
          <p:nvPr/>
        </p:nvGrpSpPr>
        <p:grpSpPr>
          <a:xfrm>
            <a:off x="906153" y="1065499"/>
            <a:ext cx="4508774" cy="751364"/>
            <a:chOff x="682619" y="1065499"/>
            <a:chExt cx="4508774" cy="7513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C07798-15CC-53B3-6577-19B0465C150C}"/>
                </a:ext>
              </a:extLst>
            </p:cNvPr>
            <p:cNvSpPr txBox="1"/>
            <p:nvPr/>
          </p:nvSpPr>
          <p:spPr>
            <a:xfrm>
              <a:off x="682619" y="1065499"/>
              <a:ext cx="4508774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endParaRPr lang="en-US" altLang="ko-KR" sz="2000" dirty="0"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BF96C5-B8A5-B811-1BE9-4801C92070FB}"/>
                </a:ext>
              </a:extLst>
            </p:cNvPr>
            <p:cNvSpPr txBox="1"/>
            <p:nvPr/>
          </p:nvSpPr>
          <p:spPr>
            <a:xfrm>
              <a:off x="682619" y="1385976"/>
              <a:ext cx="45087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III </a:t>
              </a: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공통기능목록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8057707"/>
              </p:ext>
            </p:extLst>
          </p:nvPr>
        </p:nvGraphicFramePr>
        <p:xfrm>
          <a:off x="738966" y="1993953"/>
          <a:ext cx="10873913" cy="4115899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464936">
                  <a:extLst>
                    <a:ext uri="{9D8B030D-6E8A-4147-A177-3AD203B41FA5}">
                      <a16:colId xmlns:a16="http://schemas.microsoft.com/office/drawing/2014/main" val="3188693738"/>
                    </a:ext>
                  </a:extLst>
                </a:gridCol>
                <a:gridCol w="1048847">
                  <a:extLst>
                    <a:ext uri="{9D8B030D-6E8A-4147-A177-3AD203B41FA5}">
                      <a16:colId xmlns:a16="http://schemas.microsoft.com/office/drawing/2014/main" val="1511254411"/>
                    </a:ext>
                  </a:extLst>
                </a:gridCol>
                <a:gridCol w="1379913">
                  <a:extLst>
                    <a:ext uri="{9D8B030D-6E8A-4147-A177-3AD203B41FA5}">
                      <a16:colId xmlns:a16="http://schemas.microsoft.com/office/drawing/2014/main" val="2133222928"/>
                    </a:ext>
                  </a:extLst>
                </a:gridCol>
                <a:gridCol w="7210667">
                  <a:extLst>
                    <a:ext uri="{9D8B030D-6E8A-4147-A177-3AD203B41FA5}">
                      <a16:colId xmlns:a16="http://schemas.microsoft.com/office/drawing/2014/main" val="9323509"/>
                    </a:ext>
                  </a:extLst>
                </a:gridCol>
                <a:gridCol w="769550">
                  <a:extLst>
                    <a:ext uri="{9D8B030D-6E8A-4147-A177-3AD203B41FA5}">
                      <a16:colId xmlns:a16="http://schemas.microsoft.com/office/drawing/2014/main" val="3478127489"/>
                    </a:ext>
                  </a:extLst>
                </a:gridCol>
              </a:tblGrid>
              <a:tr h="333199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1" u="none" strike="noStrike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Noto Sans CJK KR Regular" panose="020B0500000000000000"/>
                          <a:cs typeface="+mn-cs"/>
                        </a:rPr>
                        <a:t>순번</a:t>
                      </a: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1" u="none" strike="noStrike" kern="120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Noto Sans CJK KR Regular" panose="020B0500000000000000"/>
                          <a:cs typeface="+mn-cs"/>
                        </a:rPr>
                        <a:t>구분</a:t>
                      </a: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1" u="none" strike="noStrike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Noto Sans CJK KR Regular" panose="020B0500000000000000"/>
                          <a:cs typeface="+mn-cs"/>
                        </a:rPr>
                        <a:t>기능명</a:t>
                      </a:r>
                      <a:endParaRPr lang="ko-KR" altLang="en-US" sz="900" b="1" u="none" strike="noStrike" kern="12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lt"/>
                        <a:ea typeface="Noto Sans CJK KR Regular" panose="020B0500000000000000"/>
                        <a:cs typeface="+mn-cs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1" u="none" strike="noStrike" kern="120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Noto Sans CJK KR Regular" panose="020B0500000000000000"/>
                          <a:cs typeface="+mn-cs"/>
                        </a:rPr>
                        <a:t>설명</a:t>
                      </a: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900" b="1" u="none" strike="noStrike" kern="12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+mn-lt"/>
                          <a:ea typeface="Noto Sans CJK KR Regular" panose="020B0500000000000000"/>
                          <a:cs typeface="+mn-cs"/>
                        </a:rPr>
                        <a:t>필수구분</a:t>
                      </a:r>
                      <a:endParaRPr lang="ko-KR" altLang="en-US" sz="900" b="1" u="none" strike="noStrike" kern="120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+mn-lt"/>
                        <a:ea typeface="Noto Sans CJK KR Regular" panose="020B0500000000000000"/>
                        <a:cs typeface="+mn-cs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7982136"/>
                  </a:ext>
                </a:extLst>
              </a:tr>
              <a:tr h="3782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21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로그관리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로그관리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시스템 운영 시 발생한 각종 </a:t>
                      </a:r>
                      <a:r>
                        <a:rPr lang="ko-KR" altLang="en-US" sz="900" u="none" strike="noStrike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로그내용을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 특정조건으로 검색하고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, 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검색된 내용을 선택하여 조회하는 기능을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필수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268885"/>
                  </a:ext>
                </a:extLst>
              </a:tr>
              <a:tr h="3782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22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메뉴관리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메뉴관리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화면에 메뉴를 생성 할 수 있도록 메뉴를 구성하는 각 레벨별 메뉴 정보를 등록하고 각각의 메뉴에 관련 프로그램을 연결하여 관리하는 기능을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필수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912114"/>
                  </a:ext>
                </a:extLst>
              </a:tr>
              <a:tr h="3782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23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메뉴관리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메뉴생성관리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서비스 화면에서 사용자 인증을 완료하고 메뉴화면을 표시할 때 사용자별 권한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(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)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과 메뉴관리 정보를 이용하여 화면에 사용자 메뉴를 생성하는 기능을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필수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5094458"/>
                  </a:ext>
                </a:extLst>
              </a:tr>
              <a:tr h="3782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24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배치관리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배치작업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배치작업을 실행할 수 있도록 하는 기능을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선택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544359"/>
                  </a:ext>
                </a:extLst>
              </a:tr>
              <a:tr h="3782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25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메시지처리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메시지처리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주어진 키 값에 따라서 경고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에러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정보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확인 메시즈를 호출하는 기능을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필수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8359648"/>
                  </a:ext>
                </a:extLst>
              </a:tr>
              <a:tr h="3782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26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메시지처리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국제화처리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다국어를 지원할 수 있도록 기능을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선택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2018753"/>
                  </a:ext>
                </a:extLst>
              </a:tr>
              <a:tr h="3782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27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웹에디터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웹에디터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웹에디터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(WYSIWIG)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를 사용하여 사용자 편의성을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필수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8356088"/>
                  </a:ext>
                </a:extLst>
              </a:tr>
              <a:tr h="3782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28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파일업로드</a:t>
                      </a:r>
                      <a:endParaRPr lang="en-US" altLang="ko-KR" sz="900" u="none" strike="noStrike" dirty="0" smtClean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다운로드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파일업로드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다운로드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파일 업로드 및 다운로드 기능을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필수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2439848"/>
                  </a:ext>
                </a:extLst>
              </a:tr>
              <a:tr h="3782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29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PDF 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변환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PDF 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변환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자료를 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PDF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로 변환하여 다운로드 할 수 있는 기능을 제공한다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선택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579817"/>
                  </a:ext>
                </a:extLst>
              </a:tr>
              <a:tr h="37827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30</a:t>
                      </a:r>
                      <a:endParaRPr lang="en-US" altLang="ko-KR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엑셀 </a:t>
                      </a:r>
                      <a:r>
                        <a:rPr lang="ko-KR" altLang="en-US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업로드</a:t>
                      </a:r>
                      <a:endParaRPr lang="en-US" altLang="ko-KR" sz="900" u="none" strike="noStrike" dirty="0" smtClean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</a:endParaRPr>
                    </a:p>
                    <a:p>
                      <a:pPr algn="ctr" fontAlgn="ctr"/>
                      <a:r>
                        <a:rPr lang="en-US" altLang="ko-KR" sz="900" u="none" strike="noStrike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다운로드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엑셀 업로드</a:t>
                      </a:r>
                      <a:r>
                        <a:rPr lang="en-US" altLang="ko-KR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/</a:t>
                      </a:r>
                      <a:r>
                        <a:rPr lang="ko-KR" altLang="en-US" sz="900" u="none" strike="noStrike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다운로드</a:t>
                      </a:r>
                      <a:endParaRPr lang="ko-KR" altLang="en-US" sz="900" b="0" i="0" u="none" strike="noStrike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엑셀로 만들어진 데이터를 업로드 및 다운로드 할 수 있도록 기능을 제공한다</a:t>
                      </a:r>
                      <a:r>
                        <a:rPr lang="en-US" altLang="ko-KR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altLang="ko-KR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선택</a:t>
                      </a:r>
                      <a:endParaRPr lang="ko-KR" altLang="en-US" sz="900" b="0" i="0" u="none" strike="noStrike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109" marR="4109" marT="4109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789343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AC3B785-C84A-C1C6-05CF-231FBD2F1504}"/>
              </a:ext>
            </a:extLst>
          </p:cNvPr>
          <p:cNvSpPr txBox="1"/>
          <p:nvPr/>
        </p:nvSpPr>
        <p:spPr>
          <a:xfrm>
            <a:off x="6392488" y="1702275"/>
            <a:ext cx="5220392" cy="1548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※ </a:t>
            </a:r>
            <a:r>
              <a:rPr lang="ko-KR" altLang="en-US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아래의 </a:t>
            </a:r>
            <a:r>
              <a:rPr lang="ko-KR" altLang="en-US" sz="1000" spc="-7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공통기능은</a:t>
            </a:r>
            <a:r>
              <a:rPr lang="ko-KR" altLang="en-US" sz="10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각 </a:t>
            </a:r>
            <a:r>
              <a:rPr lang="ko-KR" altLang="en-US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프로젝트 주제에 부합되는 </a:t>
            </a:r>
            <a:r>
              <a:rPr lang="ko-KR" altLang="en-US" sz="10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경우 </a:t>
            </a:r>
            <a:r>
              <a:rPr lang="ko-KR" altLang="en-US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구현할 수 있도록 한다</a:t>
            </a:r>
            <a:r>
              <a:rPr lang="en-US" altLang="ko-KR" sz="10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581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다채로운 액체 아트">
            <a:extLst>
              <a:ext uri="{FF2B5EF4-FFF2-40B4-BE49-F238E27FC236}">
                <a16:creationId xmlns:a16="http://schemas.microsoft.com/office/drawing/2014/main" id="{D0BCEFDA-11BE-1267-4284-C609BD089C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19643" r="-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FE7A21-7D2F-6579-80F1-C08EE7E74199}"/>
              </a:ext>
            </a:extLst>
          </p:cNvPr>
          <p:cNvSpPr txBox="1"/>
          <p:nvPr/>
        </p:nvSpPr>
        <p:spPr>
          <a:xfrm>
            <a:off x="3969402" y="2808141"/>
            <a:ext cx="4253197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5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THANK YOU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9998A41D-61A1-4BCD-0337-FED027D4DB83}"/>
              </a:ext>
            </a:extLst>
          </p:cNvPr>
          <p:cNvCxnSpPr>
            <a:cxnSpLocks/>
          </p:cNvCxnSpPr>
          <p:nvPr/>
        </p:nvCxnSpPr>
        <p:spPr>
          <a:xfrm flipH="1">
            <a:off x="7073088" y="6572649"/>
            <a:ext cx="5118912" cy="0"/>
          </a:xfrm>
          <a:prstGeom prst="line">
            <a:avLst/>
          </a:prstGeom>
          <a:ln w="15875" cap="rnd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A5B6EB5-7115-F970-FAE9-0CB979D66E74}"/>
              </a:ext>
            </a:extLst>
          </p:cNvPr>
          <p:cNvCxnSpPr>
            <a:cxnSpLocks/>
          </p:cNvCxnSpPr>
          <p:nvPr/>
        </p:nvCxnSpPr>
        <p:spPr>
          <a:xfrm flipH="1">
            <a:off x="0" y="6572649"/>
            <a:ext cx="5118912" cy="0"/>
          </a:xfrm>
          <a:prstGeom prst="line">
            <a:avLst/>
          </a:prstGeom>
          <a:ln w="15875" cap="rnd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8866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C942E3FF-D26D-5CCA-BC8D-39500018B355}"/>
              </a:ext>
            </a:extLst>
          </p:cNvPr>
          <p:cNvGrpSpPr/>
          <p:nvPr/>
        </p:nvGrpSpPr>
        <p:grpSpPr>
          <a:xfrm>
            <a:off x="-1" y="-1"/>
            <a:ext cx="6511089" cy="6858001"/>
            <a:chOff x="-1" y="-1"/>
            <a:chExt cx="6511089" cy="6858001"/>
          </a:xfrm>
        </p:grpSpPr>
        <p:pic>
          <p:nvPicPr>
            <p:cNvPr id="17" name="그림 16" descr="태블릿, 디지털 펜, 커피잔을 들고 회색 스웨터를 입은 사람의 노트북에 타이핑하는 손">
              <a:extLst>
                <a:ext uri="{FF2B5EF4-FFF2-40B4-BE49-F238E27FC236}">
                  <a16:creationId xmlns:a16="http://schemas.microsoft.com/office/drawing/2014/main" id="{EA85A275-EA7C-8379-3102-EB5B1993B8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2025"/>
            <a:stretch/>
          </p:blipFill>
          <p:spPr>
            <a:xfrm flipH="1">
              <a:off x="-1" y="0"/>
              <a:ext cx="5954984" cy="6858000"/>
            </a:xfrm>
            <a:prstGeom prst="rect">
              <a:avLst/>
            </a:prstGeom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49185353-C968-9E0A-7EA2-8680C36F6FD5}"/>
                </a:ext>
              </a:extLst>
            </p:cNvPr>
            <p:cNvSpPr/>
            <p:nvPr/>
          </p:nvSpPr>
          <p:spPr>
            <a:xfrm rot="10800000">
              <a:off x="0" y="-1"/>
              <a:ext cx="6511088" cy="6858000"/>
            </a:xfrm>
            <a:prstGeom prst="rect">
              <a:avLst/>
            </a:prstGeom>
            <a:gradFill>
              <a:gsLst>
                <a:gs pos="0">
                  <a:schemeClr val="bg1"/>
                </a:gs>
                <a:gs pos="18000">
                  <a:srgbClr val="FFFFFF"/>
                </a:gs>
                <a:gs pos="100000">
                  <a:srgbClr val="FFFFFF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C38948F-1742-60B8-4D4C-A5BAE2523273}"/>
              </a:ext>
            </a:extLst>
          </p:cNvPr>
          <p:cNvSpPr txBox="1"/>
          <p:nvPr/>
        </p:nvSpPr>
        <p:spPr>
          <a:xfrm>
            <a:off x="5485838" y="2046174"/>
            <a:ext cx="1220323" cy="8652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ko-KR"/>
            </a:defPPr>
            <a:lvl1pPr algn="ctr">
              <a:lnSpc>
                <a:spcPct val="110000"/>
              </a:lnSpc>
              <a:defRPr sz="2400" spc="-7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defRPr>
            </a:lvl1pPr>
          </a:lstStyle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I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A963E12-6A18-EF15-92C1-D39306113546}"/>
              </a:ext>
            </a:extLst>
          </p:cNvPr>
          <p:cNvCxnSpPr>
            <a:cxnSpLocks/>
          </p:cNvCxnSpPr>
          <p:nvPr/>
        </p:nvCxnSpPr>
        <p:spPr>
          <a:xfrm>
            <a:off x="5785459" y="3022139"/>
            <a:ext cx="621080" cy="0"/>
          </a:xfrm>
          <a:prstGeom prst="line">
            <a:avLst/>
          </a:prstGeom>
          <a:ln w="19050" cap="rnd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D940E4A-2917-3A3F-7C0B-34BFF27CE925}"/>
              </a:ext>
            </a:extLst>
          </p:cNvPr>
          <p:cNvSpPr txBox="1"/>
          <p:nvPr/>
        </p:nvSpPr>
        <p:spPr>
          <a:xfrm>
            <a:off x="4927597" y="3236735"/>
            <a:ext cx="2336804" cy="3739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2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프로젝트 주제</a:t>
            </a:r>
            <a:endParaRPr lang="en-US" altLang="ko-KR" sz="24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A8C77B-C892-10DC-3A80-0F292B0C8085}"/>
              </a:ext>
            </a:extLst>
          </p:cNvPr>
          <p:cNvSpPr txBox="1"/>
          <p:nvPr/>
        </p:nvSpPr>
        <p:spPr>
          <a:xfrm>
            <a:off x="5028917" y="3835859"/>
            <a:ext cx="2134162" cy="14219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1.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그룹웨어</a:t>
            </a:r>
            <a:endParaRPr lang="en-US" altLang="ko-KR" sz="14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ctr">
              <a:lnSpc>
                <a:spcPct val="110000"/>
              </a:lnSpc>
            </a:pP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2.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인사관리시스템</a:t>
            </a:r>
            <a:endParaRPr lang="en-US" altLang="ko-KR" sz="1400" spc="-7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ctr">
              <a:lnSpc>
                <a:spcPct val="110000"/>
              </a:lnSpc>
            </a:pP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3</a:t>
            </a:r>
            <a:r>
              <a:rPr lang="en-US" altLang="ko-KR" sz="14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.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프로젝트 관리시스템</a:t>
            </a:r>
            <a:endParaRPr lang="en-US" altLang="ko-KR" sz="1400" spc="-7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ctr">
              <a:lnSpc>
                <a:spcPct val="110000"/>
              </a:lnSpc>
            </a:pP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4.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학사관리시스템</a:t>
            </a:r>
            <a:endParaRPr lang="en-US" altLang="ko-KR" sz="1400" spc="-7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ctr">
              <a:lnSpc>
                <a:spcPct val="110000"/>
              </a:lnSpc>
            </a:pP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5.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채용연계사이트</a:t>
            </a:r>
            <a:endParaRPr lang="en-US" altLang="ko-KR" sz="1400" spc="-7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algn="ctr">
              <a:lnSpc>
                <a:spcPct val="110000"/>
              </a:lnSpc>
            </a:pPr>
            <a:r>
              <a:rPr lang="en-US" altLang="ko-KR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6. </a:t>
            </a:r>
            <a:r>
              <a:rPr lang="ko-KR" altLang="en-US" sz="14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병원관리시스템</a:t>
            </a:r>
            <a:endParaRPr lang="en-US" altLang="ko-KR" sz="14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7900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20D788B-7E54-9761-155D-1B6FCE4DF3C9}"/>
              </a:ext>
            </a:extLst>
          </p:cNvPr>
          <p:cNvSpPr txBox="1"/>
          <p:nvPr/>
        </p:nvSpPr>
        <p:spPr>
          <a:xfrm>
            <a:off x="10092300" y="324347"/>
            <a:ext cx="1583200" cy="2884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PAPATALABS</a:t>
            </a: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A87CE4AA-6529-E0E8-ECC4-CBE1F249B1A4}"/>
              </a:ext>
            </a:extLst>
          </p:cNvPr>
          <p:cNvGrpSpPr/>
          <p:nvPr/>
        </p:nvGrpSpPr>
        <p:grpSpPr>
          <a:xfrm>
            <a:off x="914126" y="893043"/>
            <a:ext cx="9772924" cy="1465571"/>
            <a:chOff x="914126" y="893043"/>
            <a:chExt cx="9772924" cy="146557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C047689-A45A-7116-B7DD-666BC06ED05B}"/>
                </a:ext>
              </a:extLst>
            </p:cNvPr>
            <p:cNvSpPr txBox="1"/>
            <p:nvPr/>
          </p:nvSpPr>
          <p:spPr>
            <a:xfrm>
              <a:off x="914126" y="893043"/>
              <a:ext cx="45087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그룹웨어</a:t>
              </a: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(Groupware)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D9E630-E6B7-67CC-2570-6DDCEB95606C}"/>
                </a:ext>
              </a:extLst>
            </p:cNvPr>
            <p:cNvSpPr txBox="1"/>
            <p:nvPr/>
          </p:nvSpPr>
          <p:spPr>
            <a:xfrm>
              <a:off x="914126" y="1546084"/>
              <a:ext cx="9772924" cy="8125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그룹웨어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(Groupware)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는 조직 </a:t>
              </a: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구성원들이 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의사 소통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업무 전달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정보 공유 및 의사 결정 등의 업무 활동을 원활하게 수행할 수 있도록 지원하는 협업 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SW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로써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사용자들이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오피스 소프트웨어를 사용하여 작성한 문서 자료를 조회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열람 및 공유하는 문서 유통 업무와 저장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인계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폐기 등의 문서 관리 업무를 수행할 수 있도록 지원합니다</a:t>
              </a:r>
              <a:r>
                <a:rPr lang="en-US" altLang="ko-KR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.</a:t>
              </a:r>
              <a:endParaRPr lang="en-US" altLang="ko-KR" sz="16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666305"/>
            <a:ext cx="86868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20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1846791-FC1D-DCB6-681E-936AD05E4B51}"/>
              </a:ext>
            </a:extLst>
          </p:cNvPr>
          <p:cNvSpPr txBox="1"/>
          <p:nvPr/>
        </p:nvSpPr>
        <p:spPr>
          <a:xfrm>
            <a:off x="10092300" y="324347"/>
            <a:ext cx="1583200" cy="2884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PAPATALABS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3E0326-90AE-4A05-0B54-F5CED04E498C}"/>
              </a:ext>
            </a:extLst>
          </p:cNvPr>
          <p:cNvSpPr txBox="1"/>
          <p:nvPr/>
        </p:nvSpPr>
        <p:spPr>
          <a:xfrm>
            <a:off x="620403" y="520935"/>
            <a:ext cx="7317641" cy="11536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72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  <a:alpha val="50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Main Functions</a:t>
            </a:r>
            <a:endParaRPr lang="en-US" altLang="ko-KR" sz="72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  <a:alpha val="50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328BF6A-5ECF-0196-3443-41BF2429DA07}"/>
              </a:ext>
            </a:extLst>
          </p:cNvPr>
          <p:cNvGrpSpPr/>
          <p:nvPr/>
        </p:nvGrpSpPr>
        <p:grpSpPr>
          <a:xfrm>
            <a:off x="906153" y="1065499"/>
            <a:ext cx="4508774" cy="751364"/>
            <a:chOff x="682619" y="1065499"/>
            <a:chExt cx="4508774" cy="7513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C07798-15CC-53B3-6577-19B0465C150C}"/>
                </a:ext>
              </a:extLst>
            </p:cNvPr>
            <p:cNvSpPr txBox="1"/>
            <p:nvPr/>
          </p:nvSpPr>
          <p:spPr>
            <a:xfrm>
              <a:off x="682619" y="1065499"/>
              <a:ext cx="4508774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endParaRPr lang="en-US" altLang="ko-KR" sz="2000" dirty="0"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BF96C5-B8A5-B811-1BE9-4801C92070FB}"/>
                </a:ext>
              </a:extLst>
            </p:cNvPr>
            <p:cNvSpPr txBox="1"/>
            <p:nvPr/>
          </p:nvSpPr>
          <p:spPr>
            <a:xfrm>
              <a:off x="682619" y="1385976"/>
              <a:ext cx="45087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주요 기능</a:t>
              </a: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(Groupware)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2144219"/>
            <a:ext cx="2508590" cy="1227282"/>
            <a:chOff x="974719" y="4642131"/>
            <a:chExt cx="2508590" cy="1227282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메일을 주고 받을 수 있는 기능으로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외부메일을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송수신할 수 있을 뿐만 아니라 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Groupware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의 </a:t>
                </a:r>
                <a:r>
                  <a:rPr lang="ko-KR" altLang="en-US" sz="1200" spc="-7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조직도와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주소록을 연동한 </a:t>
                </a:r>
                <a:r>
                  <a:rPr lang="ko-KR" altLang="en-US" sz="1200" spc="-7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내부메일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기능을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제공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전자우편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2144219"/>
            <a:ext cx="2508590" cy="1430415"/>
            <a:chOff x="974719" y="4642131"/>
            <a:chExt cx="2508590" cy="1430415"/>
          </a:xfrm>
        </p:grpSpPr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327532"/>
              <a:chOff x="2244385" y="4251864"/>
              <a:chExt cx="2508590" cy="1327532"/>
            </a:xfrm>
          </p:grpSpPr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101566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게시물 작성 및 조회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게시물 전달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등의 기능을 사용하여 구성원들과 정보를 효율적으로 공유하고 전달할 수 있으며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댓글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기능을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통해 조직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구성원들이 원활하게 소통할 수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있는 기능을 제공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커뮤니티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7926799" y="2144219"/>
            <a:ext cx="2508590" cy="1227282"/>
            <a:chOff x="974719" y="4642131"/>
            <a:chExt cx="2508590" cy="1227282"/>
          </a:xfrm>
        </p:grpSpPr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기안문서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작성부터 결재 완료까지의 과정을 전산으로 처리함에 따라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신속하고 정확한 의사결정을 지원하며 조직 내 정보관리의 효율성을 </a:t>
                </a:r>
                <a:r>
                  <a:rPr lang="ko-KR" altLang="en-US" sz="1200" spc="-7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증대시킴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전자결재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3763075"/>
            <a:ext cx="2508590" cy="803641"/>
            <a:chOff x="974719" y="4642131"/>
            <a:chExt cx="2508590" cy="803641"/>
          </a:xfrm>
        </p:grpSpPr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00758"/>
              <a:chOff x="2244385" y="4251864"/>
              <a:chExt cx="2508590" cy="700758"/>
            </a:xfrm>
          </p:grpSpPr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38888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부서에서 처리한 각종 문서를 정해진 기준에 따라 보관함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문서함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3763075"/>
            <a:ext cx="2508590" cy="1227282"/>
            <a:chOff x="974719" y="4642131"/>
            <a:chExt cx="2508590" cy="1227282"/>
          </a:xfrm>
        </p:grpSpPr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개인 및 부서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회사의 일정을 체계적으로 관리할 수 있으며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공유 달력을 이용하면 부서의 중요 일정을 편리하게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공유하는 기능을 제공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일정관리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7926799" y="3763075"/>
            <a:ext cx="2508590" cy="1227282"/>
            <a:chOff x="974719" y="4642131"/>
            <a:chExt cx="2508590" cy="1227282"/>
          </a:xfrm>
        </p:grpSpPr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개인 주소록과 부서 주소록을 관리할 수 있으며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주소록 메뉴에서는 </a:t>
                </a:r>
                <a:r>
                  <a:rPr lang="ko-KR" altLang="en-US" sz="1200" spc="-7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조직도와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연동된 부서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주소록 뿐만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아니라 사용자가 개인 주소록을 구성하여 사용할 수 있음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주소록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5381931"/>
            <a:ext cx="2508590" cy="821017"/>
            <a:chOff x="974719" y="4642131"/>
            <a:chExt cx="2508590" cy="821017"/>
          </a:xfrm>
        </p:grpSpPr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18134"/>
              <a:chOff x="2244385" y="4251864"/>
              <a:chExt cx="2508590" cy="718134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4062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조직의 속성 및 조직의 구성원의 정보를 관리하는 기능을 제공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조직관리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5381931"/>
            <a:ext cx="2508590" cy="1227282"/>
            <a:chOff x="974719" y="4642131"/>
            <a:chExt cx="2508590" cy="1227282"/>
          </a:xfrm>
        </p:grpSpPr>
        <p:cxnSp>
          <p:nvCxnSpPr>
            <p:cNvPr id="102" name="직선 연결선 10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설문 메뉴에서는 설문 조사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설문 응답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설문 결과 확인 및 투표 기능을 제공하며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진행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중인 설문에 응답하거나 투표에 참여할 수 있음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설문</a:t>
                </a:r>
                <a:r>
                  <a:rPr lang="en-US" altLang="ko-KR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/</a:t>
                </a:r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투표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7926799" y="5381931"/>
            <a:ext cx="2508590" cy="1227282"/>
            <a:chOff x="974719" y="4642131"/>
            <a:chExt cx="2508590" cy="1227282"/>
          </a:xfrm>
        </p:grpSpPr>
        <p:cxnSp>
          <p:nvCxnSpPr>
            <p:cNvPr id="107" name="직선 연결선 10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8" name="그룹 10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조직 내 산재해 있는 각종 </a:t>
                </a:r>
                <a:r>
                  <a:rPr lang="ko-KR" altLang="en-US" sz="1200" spc="-7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공유시설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및 설비를 관리하여 전 구성원에게 적절히 배분함으로써 조직 내 업무 효율성을 극대화함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시설예약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91278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20D788B-7E54-9761-155D-1B6FCE4DF3C9}"/>
              </a:ext>
            </a:extLst>
          </p:cNvPr>
          <p:cNvSpPr txBox="1"/>
          <p:nvPr/>
        </p:nvSpPr>
        <p:spPr>
          <a:xfrm>
            <a:off x="10092300" y="324347"/>
            <a:ext cx="1583200" cy="2884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PAPATALABS</a:t>
            </a: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A87CE4AA-6529-E0E8-ECC4-CBE1F249B1A4}"/>
              </a:ext>
            </a:extLst>
          </p:cNvPr>
          <p:cNvGrpSpPr/>
          <p:nvPr/>
        </p:nvGrpSpPr>
        <p:grpSpPr>
          <a:xfrm>
            <a:off x="914126" y="893043"/>
            <a:ext cx="10474310" cy="1465571"/>
            <a:chOff x="914126" y="893043"/>
            <a:chExt cx="10474310" cy="146557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C047689-A45A-7116-B7DD-666BC06ED05B}"/>
                </a:ext>
              </a:extLst>
            </p:cNvPr>
            <p:cNvSpPr txBox="1"/>
            <p:nvPr/>
          </p:nvSpPr>
          <p:spPr>
            <a:xfrm>
              <a:off x="914126" y="893043"/>
              <a:ext cx="1047431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인사관리시스템</a:t>
              </a:r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(HRIS</a:t>
              </a: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, Human </a:t>
              </a:r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Resources Information System)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D9E630-E6B7-67CC-2570-6DDCEB95606C}"/>
                </a:ext>
              </a:extLst>
            </p:cNvPr>
            <p:cNvSpPr txBox="1"/>
            <p:nvPr/>
          </p:nvSpPr>
          <p:spPr>
            <a:xfrm>
              <a:off x="914126" y="1546084"/>
              <a:ext cx="10268224" cy="8125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임직원에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대한 데이터를 저장하고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접근하고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관리하기 위한 디지털 </a:t>
              </a:r>
              <a:r>
                <a:rPr lang="ko-KR" altLang="en-US" sz="1600" spc="-7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포털으로써의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 기능 뿐만 아니라 </a:t>
              </a:r>
              <a:endParaRPr lang="en-US" altLang="ko-KR" sz="16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>
                <a:lnSpc>
                  <a:spcPct val="110000"/>
                </a:lnSpc>
              </a:pP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기본적인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인적자원관리에서 더 나아가 급여 정산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근태관리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채용 및 인재관리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,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비즈니스 </a:t>
              </a:r>
              <a:r>
                <a:rPr lang="ko-KR" altLang="en-US" sz="1600" spc="-70" dirty="0" err="1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인사이트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 도출 등 여러 부문에 대한 기능이 포함될 수 </a:t>
              </a: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있다</a:t>
              </a:r>
              <a:r>
                <a:rPr lang="en-US" altLang="ko-KR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.</a:t>
              </a: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499" y="2468997"/>
            <a:ext cx="7239002" cy="402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43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13E0326-90AE-4A05-0B54-F5CED04E498C}"/>
              </a:ext>
            </a:extLst>
          </p:cNvPr>
          <p:cNvSpPr txBox="1"/>
          <p:nvPr/>
        </p:nvSpPr>
        <p:spPr>
          <a:xfrm>
            <a:off x="620403" y="520935"/>
            <a:ext cx="7317641" cy="11536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72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  <a:alpha val="50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Main Functions</a:t>
            </a:r>
            <a:endParaRPr lang="en-US" altLang="ko-KR" sz="72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  <a:alpha val="50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328BF6A-5ECF-0196-3443-41BF2429DA07}"/>
              </a:ext>
            </a:extLst>
          </p:cNvPr>
          <p:cNvGrpSpPr/>
          <p:nvPr/>
        </p:nvGrpSpPr>
        <p:grpSpPr>
          <a:xfrm>
            <a:off x="906153" y="1065499"/>
            <a:ext cx="4508774" cy="751364"/>
            <a:chOff x="682619" y="1065499"/>
            <a:chExt cx="4508774" cy="7513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C07798-15CC-53B3-6577-19B0465C150C}"/>
                </a:ext>
              </a:extLst>
            </p:cNvPr>
            <p:cNvSpPr txBox="1"/>
            <p:nvPr/>
          </p:nvSpPr>
          <p:spPr>
            <a:xfrm>
              <a:off x="682619" y="1065499"/>
              <a:ext cx="4508774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endParaRPr lang="en-US" altLang="ko-KR" sz="2000" dirty="0"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BF96C5-B8A5-B811-1BE9-4801C92070FB}"/>
                </a:ext>
              </a:extLst>
            </p:cNvPr>
            <p:cNvSpPr txBox="1"/>
            <p:nvPr/>
          </p:nvSpPr>
          <p:spPr>
            <a:xfrm>
              <a:off x="682619" y="1385976"/>
              <a:ext cx="45087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주요 기능</a:t>
              </a: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(HRIS)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2144219"/>
            <a:ext cx="2508590" cy="1006774"/>
            <a:chOff x="974719" y="4642131"/>
            <a:chExt cx="2508590" cy="1006774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903891"/>
              <a:chOff x="2244385" y="4251864"/>
              <a:chExt cx="2508590" cy="903891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59202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임직원에 대한 다양한 인사정보를 통합적으로 관리하며 이를 기반으로 </a:t>
                </a:r>
                <a:r>
                  <a:rPr lang="ko-KR" altLang="en-US" sz="1200" spc="-7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인사업무의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효율성을 높인다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인사관리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2144219"/>
            <a:ext cx="2508590" cy="803641"/>
            <a:chOff x="974719" y="4642131"/>
            <a:chExt cx="2508590" cy="803641"/>
          </a:xfrm>
        </p:grpSpPr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00758"/>
              <a:chOff x="2244385" y="4251864"/>
              <a:chExt cx="2508590" cy="700758"/>
            </a:xfrm>
          </p:grpSpPr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38888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조직 속성 및 구성원 관리를 하여 조직 정보를 체계적으로 관리한다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조직관리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7926799" y="2144219"/>
            <a:ext cx="2508590" cy="1227282"/>
            <a:chOff x="974719" y="4642131"/>
            <a:chExt cx="2508590" cy="1227282"/>
          </a:xfrm>
        </p:grpSpPr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근무형태에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따른 근태 </a:t>
                </a:r>
                <a:r>
                  <a:rPr lang="ko-KR" altLang="en-US" sz="1200" spc="-7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기준관리를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통해 다양한 유형의 근무형태를 설정하며 개인별 근무 스케줄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출퇴근 등록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근태 신청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근태 현황 등 편리한 기능을 제공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근태관리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3763075"/>
            <a:ext cx="2508590" cy="821017"/>
            <a:chOff x="974719" y="4642131"/>
            <a:chExt cx="2508590" cy="821017"/>
          </a:xfrm>
        </p:grpSpPr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18134"/>
              <a:chOff x="2244385" y="4251864"/>
              <a:chExt cx="2508590" cy="718134"/>
            </a:xfrm>
          </p:grpSpPr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4062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근태관리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근태기준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급여기준관리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직원에 대한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급여정보를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관리한다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급여관리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3763075"/>
            <a:ext cx="2508590" cy="1024150"/>
            <a:chOff x="974719" y="4642131"/>
            <a:chExt cx="2508590" cy="1024150"/>
          </a:xfrm>
        </p:grpSpPr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921267"/>
              <a:chOff x="2244385" y="4251864"/>
              <a:chExt cx="2508590" cy="921267"/>
            </a:xfrm>
          </p:grpSpPr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6093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직원들에 대한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근무평점을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관리하기 위해 평가기준관리 및 평가점수 등록 등의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평가관리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7926799" y="3763075"/>
            <a:ext cx="2508590" cy="1209906"/>
            <a:chOff x="974719" y="4642131"/>
            <a:chExt cx="2508590" cy="1209906"/>
          </a:xfrm>
        </p:grpSpPr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07023"/>
              <a:chOff x="2244385" y="4251864"/>
              <a:chExt cx="2508590" cy="1107023"/>
            </a:xfrm>
          </p:grpSpPr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79515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개인 및 부서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회사의 일정을 체계적으로 관리할 수 있으며</a:t>
                </a:r>
                <a:r>
                  <a:rPr lang="en-US" altLang="ko-KR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공유 달력을 이용하면 부서의 중요 일정을 편리하게 공유하는 기능을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제공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일정관리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5381931"/>
            <a:ext cx="2508590" cy="1024150"/>
            <a:chOff x="974719" y="4642131"/>
            <a:chExt cx="2508590" cy="1024150"/>
          </a:xfrm>
        </p:grpSpPr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921267"/>
              <a:chOff x="2244385" y="4251864"/>
              <a:chExt cx="2508590" cy="921267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6093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채용 공고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입사지원 등 직원의 채용과 관련된 기능을 제공하며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지원자 추적을 위한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err="1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채용관리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269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20D788B-7E54-9761-155D-1B6FCE4DF3C9}"/>
              </a:ext>
            </a:extLst>
          </p:cNvPr>
          <p:cNvSpPr txBox="1"/>
          <p:nvPr/>
        </p:nvSpPr>
        <p:spPr>
          <a:xfrm>
            <a:off x="10092300" y="324347"/>
            <a:ext cx="1583200" cy="28841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altLang="ko-KR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PAPATALABS</a:t>
            </a: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A87CE4AA-6529-E0E8-ECC4-CBE1F249B1A4}"/>
              </a:ext>
            </a:extLst>
          </p:cNvPr>
          <p:cNvGrpSpPr/>
          <p:nvPr/>
        </p:nvGrpSpPr>
        <p:grpSpPr>
          <a:xfrm>
            <a:off x="914125" y="893043"/>
            <a:ext cx="10474311" cy="1171581"/>
            <a:chOff x="914125" y="893043"/>
            <a:chExt cx="10474311" cy="117158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C047689-A45A-7116-B7DD-666BC06ED05B}"/>
                </a:ext>
              </a:extLst>
            </p:cNvPr>
            <p:cNvSpPr txBox="1"/>
            <p:nvPr/>
          </p:nvSpPr>
          <p:spPr>
            <a:xfrm>
              <a:off x="914126" y="893043"/>
              <a:ext cx="10474310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프로젝트 관리시스템</a:t>
              </a:r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(PMS, Project Management </a:t>
              </a: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System)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2D9E630-E6B7-67CC-2570-6DDCEB95606C}"/>
                </a:ext>
              </a:extLst>
            </p:cNvPr>
            <p:cNvSpPr txBox="1"/>
            <p:nvPr/>
          </p:nvSpPr>
          <p:spPr>
            <a:xfrm>
              <a:off x="914125" y="1546084"/>
              <a:ext cx="10315849" cy="5185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프로젝트에 </a:t>
              </a:r>
              <a:r>
                <a:rPr lang="ko-KR" altLang="en-US" sz="16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대한 체계적인 관리 및 협업 기능을 제공하며 </a:t>
              </a: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반복적이며 낭비적인 수작업 업무를 표준에 맞게 자동화하여 </a:t>
              </a:r>
              <a:endParaRPr lang="en-US" altLang="ko-KR" sz="16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  <a:p>
              <a:pPr>
                <a:lnSpc>
                  <a:spcPct val="110000"/>
                </a:lnSpc>
              </a:pPr>
              <a:r>
                <a:rPr lang="ko-KR" altLang="en-US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생산성 및 평균적인 프로젝트 품질을 향상 시킬 수 있다</a:t>
              </a:r>
              <a:r>
                <a:rPr lang="en-US" altLang="ko-KR" sz="1600" spc="-7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.</a:t>
              </a:r>
              <a:endParaRPr lang="en-US" altLang="ko-KR" sz="1600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700" y="2358534"/>
            <a:ext cx="7992600" cy="414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59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13E0326-90AE-4A05-0B54-F5CED04E498C}"/>
              </a:ext>
            </a:extLst>
          </p:cNvPr>
          <p:cNvSpPr txBox="1"/>
          <p:nvPr/>
        </p:nvSpPr>
        <p:spPr>
          <a:xfrm>
            <a:off x="620403" y="520935"/>
            <a:ext cx="7317641" cy="11536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7200" spc="-7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95000"/>
                    <a:alpha val="50000"/>
                  </a:schemeClr>
                </a:solidFill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Main Functions</a:t>
            </a:r>
            <a:endParaRPr lang="en-US" altLang="ko-KR" sz="7200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95000"/>
                  <a:alpha val="50000"/>
                </a:schemeClr>
              </a:solidFill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9328BF6A-5ECF-0196-3443-41BF2429DA07}"/>
              </a:ext>
            </a:extLst>
          </p:cNvPr>
          <p:cNvGrpSpPr/>
          <p:nvPr/>
        </p:nvGrpSpPr>
        <p:grpSpPr>
          <a:xfrm>
            <a:off x="906153" y="1065499"/>
            <a:ext cx="4508774" cy="751364"/>
            <a:chOff x="682619" y="1065499"/>
            <a:chExt cx="4508774" cy="7513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C07798-15CC-53B3-6577-19B0465C150C}"/>
                </a:ext>
              </a:extLst>
            </p:cNvPr>
            <p:cNvSpPr txBox="1"/>
            <p:nvPr/>
          </p:nvSpPr>
          <p:spPr>
            <a:xfrm>
              <a:off x="682619" y="1065499"/>
              <a:ext cx="4508774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endParaRPr lang="en-US" altLang="ko-KR" sz="2000" dirty="0">
                <a:solidFill>
                  <a:schemeClr val="bg2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3BF96C5-B8A5-B811-1BE9-4801C92070FB}"/>
                </a:ext>
              </a:extLst>
            </p:cNvPr>
            <p:cNvSpPr txBox="1"/>
            <p:nvPr/>
          </p:nvSpPr>
          <p:spPr>
            <a:xfrm>
              <a:off x="682619" y="1385976"/>
              <a:ext cx="4508774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pc="-7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Regular" panose="020B0500000000000000" pitchFamily="34" charset="-127"/>
                  <a:ea typeface="Noto Sans KR Regular" panose="020B0500000000000000" pitchFamily="34" charset="-127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lang="ko-KR" altLang="en-US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주요 기능</a:t>
              </a:r>
              <a:r>
                <a:rPr lang="en-US" altLang="ko-KR" sz="2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rPr>
                <a:t>(PMS)</a:t>
              </a:r>
              <a:endPara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2144219"/>
            <a:ext cx="2508590" cy="1227282"/>
            <a:chOff x="974719" y="4642131"/>
            <a:chExt cx="2508590" cy="1227282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진행중인 프로젝트 들의 현황 파악을 위한 리스트 제공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일정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공수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위험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진행율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 등의 정보를 제공하여 프로젝트의 진행상황을 파악할 수 있는 기능을 제공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488750" cy="3046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프로젝트관리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2144219"/>
            <a:ext cx="2508590" cy="1227282"/>
            <a:chOff x="974719" y="4642131"/>
            <a:chExt cx="2508590" cy="1227282"/>
          </a:xfrm>
        </p:grpSpPr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1124399"/>
              <a:chOff x="2244385" y="4251864"/>
              <a:chExt cx="2508590" cy="1124399"/>
            </a:xfrm>
          </p:grpSpPr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8125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프로젝트 진척 관리 통해 진척 등록 및 위험요소를 사전에 파악하여 해결책 도출이 </a:t>
                </a:r>
                <a:r>
                  <a:rPr lang="ko-KR" altLang="en-US" sz="1200" spc="-70" dirty="0" err="1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원활해지며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좀 더 안정적으로 프로젝트 관리 할 수 있다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진척관리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7926799" y="2144219"/>
            <a:ext cx="2508590" cy="803641"/>
            <a:chOff x="974719" y="4642131"/>
            <a:chExt cx="2508590" cy="803641"/>
          </a:xfrm>
        </p:grpSpPr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00758"/>
              <a:chOff x="2244385" y="4251864"/>
              <a:chExt cx="2508590" cy="700758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38888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프로젝트 관리를 위한 조직 구성 및 권한 관리 기능 제공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883951" cy="3046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조직 및 권한 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921941" y="3763075"/>
            <a:ext cx="2508590" cy="821017"/>
            <a:chOff x="974719" y="4642131"/>
            <a:chExt cx="2508590" cy="821017"/>
          </a:xfrm>
        </p:grpSpPr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718134"/>
              <a:chOff x="2244385" y="4251864"/>
              <a:chExt cx="2508590" cy="718134"/>
            </a:xfrm>
          </p:grpSpPr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40626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프로젝트 일정을 등록 하고 일정에 구성원을 할당하는 등의 기능을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일정관리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34C988D6-E090-7BE1-C085-15FFF17070EB}"/>
              </a:ext>
            </a:extLst>
          </p:cNvPr>
          <p:cNvGrpSpPr/>
          <p:nvPr/>
        </p:nvGrpSpPr>
        <p:grpSpPr>
          <a:xfrm>
            <a:off x="4424370" y="3763075"/>
            <a:ext cx="2508590" cy="1024150"/>
            <a:chOff x="974719" y="4642131"/>
            <a:chExt cx="2508590" cy="1024150"/>
          </a:xfrm>
        </p:grpSpPr>
        <p:cxnSp>
          <p:nvCxnSpPr>
            <p:cNvPr id="92" name="직선 연결선 91">
              <a:extLst>
                <a:ext uri="{FF2B5EF4-FFF2-40B4-BE49-F238E27FC236}">
                  <a16:creationId xmlns:a16="http://schemas.microsoft.com/office/drawing/2014/main" id="{1C627453-A827-DDA5-5185-771C92E8761D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92" y="4642131"/>
              <a:ext cx="447616" cy="1181"/>
            </a:xfrm>
            <a:prstGeom prst="line">
              <a:avLst/>
            </a:prstGeom>
            <a:ln w="63500" cap="sq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9CD74646-4D68-8BF6-0424-9ECAEBE3CD81}"/>
                </a:ext>
              </a:extLst>
            </p:cNvPr>
            <p:cNvGrpSpPr/>
            <p:nvPr/>
          </p:nvGrpSpPr>
          <p:grpSpPr>
            <a:xfrm>
              <a:off x="974719" y="4745014"/>
              <a:ext cx="2508590" cy="921267"/>
              <a:chOff x="2244385" y="4251864"/>
              <a:chExt cx="2508590" cy="921267"/>
            </a:xfrm>
          </p:grpSpPr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0B82FD55-5638-BC45-9D36-498441AC492F}"/>
                  </a:ext>
                </a:extLst>
              </p:cNvPr>
              <p:cNvSpPr txBox="1"/>
              <p:nvPr/>
            </p:nvSpPr>
            <p:spPr>
              <a:xfrm>
                <a:off x="2244385" y="4563733"/>
                <a:ext cx="2508590" cy="6093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게시판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, </a:t>
                </a:r>
                <a:r>
                  <a:rPr lang="ko-KR" altLang="en-US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업무용 메신저 또는 쪽지 기능을 통해 사용자간 협업과 소통이 가능한 환경을 제공한다</a:t>
                </a:r>
                <a:r>
                  <a:rPr lang="en-US" altLang="ko-KR" sz="1200" spc="-70" dirty="0" smtClean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2">
                        <a:lumMod val="50000"/>
                      </a:schemeClr>
                    </a:solidFill>
                    <a:latin typeface="Noto Sans CJK KR Regular" panose="020B0500000000000000" pitchFamily="34" charset="-127"/>
                    <a:ea typeface="Noto Sans CJK KR Regular" panose="020B0500000000000000" pitchFamily="34" charset="-127"/>
                  </a:rPr>
                  <a:t>.</a:t>
                </a:r>
                <a:endParaRPr lang="en-US" altLang="ko-KR" sz="1200" spc="-7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2">
                      <a:lumMod val="50000"/>
                    </a:schemeClr>
                  </a:solidFill>
                  <a:latin typeface="Noto Sans CJK KR Regular" panose="020B0500000000000000" pitchFamily="34" charset="-127"/>
                  <a:ea typeface="Noto Sans CJK KR Regular" panose="020B0500000000000000" pitchFamily="34" charset="-127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7CE8AC08-5BBB-F08A-3E6C-EE69F831922D}"/>
                  </a:ext>
                </a:extLst>
              </p:cNvPr>
              <p:cNvSpPr txBox="1"/>
              <p:nvPr/>
            </p:nvSpPr>
            <p:spPr>
              <a:xfrm>
                <a:off x="2244385" y="4251864"/>
                <a:ext cx="1220323" cy="2884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defRPr spc="-7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Noto Sans KR Black" panose="020B0A00000000000000" pitchFamily="34" charset="-127"/>
                    <a:ea typeface="Noto Sans KR Black" panose="020B0A00000000000000" pitchFamily="34" charset="-127"/>
                  </a:defRPr>
                </a:lvl1pPr>
              </a:lstStyle>
              <a:p>
                <a:r>
                  <a:rPr lang="ko-KR" altLang="en-US" dirty="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oto Sans CJK KR Black" panose="020B0A00000000000000" pitchFamily="34" charset="-127"/>
                    <a:ea typeface="Noto Sans CJK KR Black" panose="020B0A00000000000000" pitchFamily="34" charset="-127"/>
                  </a:rPr>
                  <a:t>커뮤니티</a:t>
                </a:r>
                <a:endPara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0771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lnSpc>
            <a:spcPct val="110000"/>
          </a:lnSpc>
          <a:defRPr spc="-70" dirty="0" smtClean="0">
            <a:ln>
              <a:solidFill>
                <a:schemeClr val="bg1">
                  <a:alpha val="0"/>
                </a:schemeClr>
              </a:solidFill>
            </a:ln>
            <a:solidFill>
              <a:schemeClr val="tx1">
                <a:lumMod val="75000"/>
                <a:lumOff val="25000"/>
              </a:schemeClr>
            </a:solidFill>
            <a:latin typeface="Noto Sans KR Regular" panose="020B0500000000000000" pitchFamily="34" charset="-127"/>
            <a:ea typeface="Noto Sans KR Regular" panose="020B0500000000000000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</TotalTime>
  <Words>1867</Words>
  <Application>Microsoft Office PowerPoint</Application>
  <PresentationFormat>와이드스크린</PresentationFormat>
  <Paragraphs>324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Noto Sans CJK KR Black</vt:lpstr>
      <vt:lpstr>Noto Sans CJK KR Bold</vt:lpstr>
      <vt:lpstr>Noto Sans CJK KR Regular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박세호</dc:creator>
  <cp:lastModifiedBy>rain</cp:lastModifiedBy>
  <cp:revision>101</cp:revision>
  <dcterms:created xsi:type="dcterms:W3CDTF">2022-09-14T07:03:46Z</dcterms:created>
  <dcterms:modified xsi:type="dcterms:W3CDTF">2023-06-16T15:54:25Z</dcterms:modified>
</cp:coreProperties>
</file>

<file path=docProps/thumbnail.jpeg>
</file>